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411" r:id="rId3"/>
    <p:sldId id="324" r:id="rId4"/>
    <p:sldId id="325" r:id="rId5"/>
    <p:sldId id="404" r:id="rId6"/>
    <p:sldId id="405" r:id="rId7"/>
    <p:sldId id="403" r:id="rId8"/>
    <p:sldId id="342" r:id="rId9"/>
    <p:sldId id="406" r:id="rId10"/>
    <p:sldId id="407" r:id="rId11"/>
    <p:sldId id="408" r:id="rId12"/>
    <p:sldId id="409" r:id="rId13"/>
    <p:sldId id="410" r:id="rId14"/>
    <p:sldId id="343" r:id="rId15"/>
    <p:sldId id="344" r:id="rId16"/>
    <p:sldId id="401" r:id="rId17"/>
  </p:sldIdLst>
  <p:sldSz cx="9144000" cy="5145088"/>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517"/>
    <a:srgbClr val="E83B3A"/>
    <a:srgbClr val="584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04" autoAdjust="0"/>
    <p:restoredTop sz="94660"/>
  </p:normalViewPr>
  <p:slideViewPr>
    <p:cSldViewPr>
      <p:cViewPr varScale="1">
        <p:scale>
          <a:sx n="80" d="100"/>
          <a:sy n="80" d="100"/>
        </p:scale>
        <p:origin x="108" y="936"/>
      </p:cViewPr>
      <p:guideLst>
        <p:guide orient="horz" pos="1621"/>
        <p:guide pos="2880"/>
      </p:guideLst>
    </p:cSldViewPr>
  </p:slideViewPr>
  <p:notesTextViewPr>
    <p:cViewPr>
      <p:scale>
        <a:sx n="100" d="100"/>
        <a:sy n="100" d="100"/>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7FFCF0-DD59-4612-9D71-417719DC0377}" type="datetimeFigureOut">
              <a:rPr lang="zh-CN" altLang="en-US" smtClean="0"/>
              <a:t>2021/2/22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DAA1E2-0BCB-498F-B666-E5E40D2532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t>1</a:t>
            </a:fld>
            <a:endParaRPr lang="zh-CN" altLang="en-US"/>
          </a:p>
        </p:txBody>
      </p:sp>
    </p:spTree>
    <p:extLst>
      <p:ext uri="{BB962C8B-B14F-4D97-AF65-F5344CB8AC3E}">
        <p14:creationId xmlns:p14="http://schemas.microsoft.com/office/powerpoint/2010/main" val="233482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3</a:t>
            </a:fld>
            <a:endParaRPr lang="zh-CN" altLang="en-US"/>
          </a:p>
        </p:txBody>
      </p:sp>
    </p:spTree>
    <p:extLst>
      <p:ext uri="{BB962C8B-B14F-4D97-AF65-F5344CB8AC3E}">
        <p14:creationId xmlns:p14="http://schemas.microsoft.com/office/powerpoint/2010/main" val="345411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4</a:t>
            </a:fld>
            <a:endParaRPr lang="zh-CN" altLang="en-US"/>
          </a:p>
        </p:txBody>
      </p:sp>
    </p:spTree>
    <p:extLst>
      <p:ext uri="{BB962C8B-B14F-4D97-AF65-F5344CB8AC3E}">
        <p14:creationId xmlns:p14="http://schemas.microsoft.com/office/powerpoint/2010/main" val="245012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8</a:t>
            </a:fld>
            <a:endParaRPr lang="zh-CN" altLang="en-US"/>
          </a:p>
        </p:txBody>
      </p:sp>
    </p:spTree>
    <p:extLst>
      <p:ext uri="{BB962C8B-B14F-4D97-AF65-F5344CB8AC3E}">
        <p14:creationId xmlns:p14="http://schemas.microsoft.com/office/powerpoint/2010/main" val="265346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14</a:t>
            </a:fld>
            <a:endParaRPr lang="zh-CN" altLang="en-US"/>
          </a:p>
        </p:txBody>
      </p:sp>
    </p:spTree>
    <p:extLst>
      <p:ext uri="{BB962C8B-B14F-4D97-AF65-F5344CB8AC3E}">
        <p14:creationId xmlns:p14="http://schemas.microsoft.com/office/powerpoint/2010/main" val="313400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15</a:t>
            </a:fld>
            <a:endParaRPr lang="zh-CN" altLang="en-US"/>
          </a:p>
        </p:txBody>
      </p:sp>
    </p:spTree>
    <p:extLst>
      <p:ext uri="{BB962C8B-B14F-4D97-AF65-F5344CB8AC3E}">
        <p14:creationId xmlns:p14="http://schemas.microsoft.com/office/powerpoint/2010/main" val="179536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t>16</a:t>
            </a:fld>
            <a:endParaRPr lang="zh-CN" altLang="en-US"/>
          </a:p>
        </p:txBody>
      </p:sp>
    </p:spTree>
    <p:extLst>
      <p:ext uri="{BB962C8B-B14F-4D97-AF65-F5344CB8AC3E}">
        <p14:creationId xmlns:p14="http://schemas.microsoft.com/office/powerpoint/2010/main" val="56005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成功项目展示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6"/>
                                        </p:tgtEl>
                                        <p:attrNameLst>
                                          <p:attrName>ppt_y</p:attrName>
                                        </p:attrNameLst>
                                      </p:cBhvr>
                                      <p:tavLst>
                                        <p:tav tm="0">
                                          <p:val>
                                            <p:strVal val="#ppt_y"/>
                                          </p:val>
                                        </p:tav>
                                        <p:tav tm="100000">
                                          <p:val>
                                            <p:strVal val="#ppt_y"/>
                                          </p:val>
                                        </p:tav>
                                      </p:tavLst>
                                    </p:anim>
                                    <p:anim calcmode="lin" valueType="num">
                                      <p:cBhvr>
                                        <p:cTn id="9"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6"/>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r>
              <a:rPr lang="zh-CN" altLang="zh-CN" sz="1400" b="1" dirty="0">
                <a:solidFill>
                  <a:schemeClr val="accent1"/>
                </a:solidFill>
                <a:latin typeface="微软雅黑" pitchFamily="34" charset="-122"/>
                <a:ea typeface="微软雅黑" pitchFamily="34" charset="-122"/>
              </a:rPr>
              <a:t>明年工作计划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6"/>
                                        </p:tgtEl>
                                        <p:attrNameLst>
                                          <p:attrName>ppt_y</p:attrName>
                                        </p:attrNameLst>
                                      </p:cBhvr>
                                      <p:tavLst>
                                        <p:tav tm="0">
                                          <p:val>
                                            <p:strVal val="#ppt_y"/>
                                          </p:val>
                                        </p:tav>
                                        <p:tav tm="100000">
                                          <p:val>
                                            <p:strVal val="#ppt_y"/>
                                          </p:val>
                                        </p:tav>
                                      </p:tavLst>
                                    </p:anim>
                                    <p:anim calcmode="lin" valueType="num">
                                      <p:cBhvr>
                                        <p:cTn id="9"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6"/>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47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6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664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1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465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482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2021/2/22</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26094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AAED4E0-26D5-45A0-88C8-42D882EC83E6}" type="datetimeFigureOut">
              <a:rPr lang="zh-CN" altLang="en-US" smtClean="0"/>
              <a:t>2021/2/22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353A18-43B1-46E0-BD29-54B47A049AF7}" type="slidenum">
              <a:rPr lang="zh-CN" altLang="en-US" smtClean="0"/>
              <a:t>‹#›</a:t>
            </a:fld>
            <a:endParaRPr lang="zh-CN" altLang="en-US"/>
          </a:p>
        </p:txBody>
      </p:sp>
      <p:sp>
        <p:nvSpPr>
          <p:cNvPr id="8" name="图片占位符 10"/>
          <p:cNvSpPr>
            <a:spLocks noGrp="1"/>
          </p:cNvSpPr>
          <p:nvPr>
            <p:ph type="pic" sz="quarter" idx="13"/>
          </p:nvPr>
        </p:nvSpPr>
        <p:spPr>
          <a:xfrm>
            <a:off x="1080309" y="1352967"/>
            <a:ext cx="3520266" cy="2716155"/>
          </a:xfrm>
          <a:custGeom>
            <a:avLst/>
            <a:gdLst>
              <a:gd name="connsiteX0" fmla="*/ 1338111 w 8898844"/>
              <a:gd name="connsiteY0" fmla="*/ 0 h 6864021"/>
              <a:gd name="connsiteX1" fmla="*/ 1659844 w 8898844"/>
              <a:gd name="connsiteY1" fmla="*/ 323013 h 6864021"/>
              <a:gd name="connsiteX2" fmla="*/ 1780494 w 8898844"/>
              <a:gd name="connsiteY2" fmla="*/ 282636 h 6864021"/>
              <a:gd name="connsiteX3" fmla="*/ 1941361 w 8898844"/>
              <a:gd name="connsiteY3" fmla="*/ 282636 h 6864021"/>
              <a:gd name="connsiteX4" fmla="*/ 1941361 w 8898844"/>
              <a:gd name="connsiteY4" fmla="*/ 242260 h 6864021"/>
              <a:gd name="connsiteX5" fmla="*/ 2182661 w 8898844"/>
              <a:gd name="connsiteY5" fmla="*/ 565272 h 6864021"/>
              <a:gd name="connsiteX6" fmla="*/ 2464178 w 8898844"/>
              <a:gd name="connsiteY6" fmla="*/ 686402 h 6864021"/>
              <a:gd name="connsiteX7" fmla="*/ 2423961 w 8898844"/>
              <a:gd name="connsiteY7" fmla="*/ 484519 h 6864021"/>
              <a:gd name="connsiteX8" fmla="*/ 2665261 w 8898844"/>
              <a:gd name="connsiteY8" fmla="*/ 686402 h 6864021"/>
              <a:gd name="connsiteX9" fmla="*/ 2986995 w 8898844"/>
              <a:gd name="connsiteY9" fmla="*/ 767155 h 6864021"/>
              <a:gd name="connsiteX10" fmla="*/ 3107644 w 8898844"/>
              <a:gd name="connsiteY10" fmla="*/ 969038 h 6864021"/>
              <a:gd name="connsiteX11" fmla="*/ 3268512 w 8898844"/>
              <a:gd name="connsiteY11" fmla="*/ 847909 h 6864021"/>
              <a:gd name="connsiteX12" fmla="*/ 3308727 w 8898844"/>
              <a:gd name="connsiteY12" fmla="*/ 888285 h 6864021"/>
              <a:gd name="connsiteX13" fmla="*/ 3147861 w 8898844"/>
              <a:gd name="connsiteY13" fmla="*/ 1009415 h 6864021"/>
              <a:gd name="connsiteX14" fmla="*/ 3550027 w 8898844"/>
              <a:gd name="connsiteY14" fmla="*/ 1170921 h 6864021"/>
              <a:gd name="connsiteX15" fmla="*/ 3630461 w 8898844"/>
              <a:gd name="connsiteY15" fmla="*/ 969038 h 6864021"/>
              <a:gd name="connsiteX16" fmla="*/ 3831544 w 8898844"/>
              <a:gd name="connsiteY16" fmla="*/ 1009415 h 6864021"/>
              <a:gd name="connsiteX17" fmla="*/ 3992411 w 8898844"/>
              <a:gd name="connsiteY17" fmla="*/ 1090168 h 6864021"/>
              <a:gd name="connsiteX18" fmla="*/ 4635878 w 8898844"/>
              <a:gd name="connsiteY18" fmla="*/ 1372804 h 6864021"/>
              <a:gd name="connsiteX19" fmla="*/ 4796744 w 8898844"/>
              <a:gd name="connsiteY19" fmla="*/ 1413181 h 6864021"/>
              <a:gd name="connsiteX20" fmla="*/ 4957610 w 8898844"/>
              <a:gd name="connsiteY20" fmla="*/ 1493934 h 6864021"/>
              <a:gd name="connsiteX21" fmla="*/ 5239128 w 8898844"/>
              <a:gd name="connsiteY21" fmla="*/ 1413181 h 6864021"/>
              <a:gd name="connsiteX22" fmla="*/ 5399994 w 8898844"/>
              <a:gd name="connsiteY22" fmla="*/ 1493934 h 6864021"/>
              <a:gd name="connsiteX23" fmla="*/ 5399994 w 8898844"/>
              <a:gd name="connsiteY23" fmla="*/ 1332428 h 6864021"/>
              <a:gd name="connsiteX24" fmla="*/ 6123894 w 8898844"/>
              <a:gd name="connsiteY24" fmla="*/ 1413181 h 6864021"/>
              <a:gd name="connsiteX25" fmla="*/ 6204328 w 8898844"/>
              <a:gd name="connsiteY25" fmla="*/ 1574687 h 6864021"/>
              <a:gd name="connsiteX26" fmla="*/ 6324978 w 8898844"/>
              <a:gd name="connsiteY26" fmla="*/ 1574687 h 6864021"/>
              <a:gd name="connsiteX27" fmla="*/ 6485844 w 8898844"/>
              <a:gd name="connsiteY27" fmla="*/ 1453558 h 6864021"/>
              <a:gd name="connsiteX28" fmla="*/ 6928228 w 8898844"/>
              <a:gd name="connsiteY28" fmla="*/ 1170921 h 6864021"/>
              <a:gd name="connsiteX29" fmla="*/ 6968444 w 8898844"/>
              <a:gd name="connsiteY29" fmla="*/ 1130545 h 6864021"/>
              <a:gd name="connsiteX30" fmla="*/ 7008660 w 8898844"/>
              <a:gd name="connsiteY30" fmla="*/ 1211298 h 6864021"/>
              <a:gd name="connsiteX31" fmla="*/ 7209744 w 8898844"/>
              <a:gd name="connsiteY31" fmla="*/ 969038 h 6864021"/>
              <a:gd name="connsiteX32" fmla="*/ 7290178 w 8898844"/>
              <a:gd name="connsiteY32" fmla="*/ 1049792 h 6864021"/>
              <a:gd name="connsiteX33" fmla="*/ 7611910 w 8898844"/>
              <a:gd name="connsiteY33" fmla="*/ 565272 h 6864021"/>
              <a:gd name="connsiteX34" fmla="*/ 7571694 w 8898844"/>
              <a:gd name="connsiteY34" fmla="*/ 524896 h 6864021"/>
              <a:gd name="connsiteX35" fmla="*/ 7491260 w 8898844"/>
              <a:gd name="connsiteY35" fmla="*/ 686402 h 6864021"/>
              <a:gd name="connsiteX36" fmla="*/ 7451044 w 8898844"/>
              <a:gd name="connsiteY36" fmla="*/ 646026 h 6864021"/>
              <a:gd name="connsiteX37" fmla="*/ 7491260 w 8898844"/>
              <a:gd name="connsiteY37" fmla="*/ 403766 h 6864021"/>
              <a:gd name="connsiteX38" fmla="*/ 7611910 w 8898844"/>
              <a:gd name="connsiteY38" fmla="*/ 323013 h 6864021"/>
              <a:gd name="connsiteX39" fmla="*/ 7692344 w 8898844"/>
              <a:gd name="connsiteY39" fmla="*/ 524896 h 6864021"/>
              <a:gd name="connsiteX40" fmla="*/ 7812994 w 8898844"/>
              <a:gd name="connsiteY40" fmla="*/ 282636 h 6864021"/>
              <a:gd name="connsiteX41" fmla="*/ 7853210 w 8898844"/>
              <a:gd name="connsiteY41" fmla="*/ 605649 h 6864021"/>
              <a:gd name="connsiteX42" fmla="*/ 8054294 w 8898844"/>
              <a:gd name="connsiteY42" fmla="*/ 444143 h 6864021"/>
              <a:gd name="connsiteX43" fmla="*/ 8295594 w 8898844"/>
              <a:gd name="connsiteY43" fmla="*/ 888285 h 6864021"/>
              <a:gd name="connsiteX44" fmla="*/ 8577111 w 8898844"/>
              <a:gd name="connsiteY44" fmla="*/ 767155 h 6864021"/>
              <a:gd name="connsiteX45" fmla="*/ 8577111 w 8898844"/>
              <a:gd name="connsiteY45" fmla="*/ 888285 h 6864021"/>
              <a:gd name="connsiteX46" fmla="*/ 8858627 w 8898844"/>
              <a:gd name="connsiteY46" fmla="*/ 1009415 h 6864021"/>
              <a:gd name="connsiteX47" fmla="*/ 8898844 w 8898844"/>
              <a:gd name="connsiteY47" fmla="*/ 1170921 h 6864021"/>
              <a:gd name="connsiteX48" fmla="*/ 8898844 w 8898844"/>
              <a:gd name="connsiteY48" fmla="*/ 1211298 h 6864021"/>
              <a:gd name="connsiteX49" fmla="*/ 8737977 w 8898844"/>
              <a:gd name="connsiteY49" fmla="*/ 1655441 h 6864021"/>
              <a:gd name="connsiteX50" fmla="*/ 8536894 w 8898844"/>
              <a:gd name="connsiteY50" fmla="*/ 1816947 h 6864021"/>
              <a:gd name="connsiteX51" fmla="*/ 8335810 w 8898844"/>
              <a:gd name="connsiteY51" fmla="*/ 2059207 h 6864021"/>
              <a:gd name="connsiteX52" fmla="*/ 8255378 w 8898844"/>
              <a:gd name="connsiteY52" fmla="*/ 2139960 h 6864021"/>
              <a:gd name="connsiteX53" fmla="*/ 8456461 w 8898844"/>
              <a:gd name="connsiteY53" fmla="*/ 2664855 h 6864021"/>
              <a:gd name="connsiteX54" fmla="*/ 8456461 w 8898844"/>
              <a:gd name="connsiteY54" fmla="*/ 2907115 h 6864021"/>
              <a:gd name="connsiteX55" fmla="*/ 8054294 w 8898844"/>
              <a:gd name="connsiteY55" fmla="*/ 3512764 h 6864021"/>
              <a:gd name="connsiteX56" fmla="*/ 8134728 w 8898844"/>
              <a:gd name="connsiteY56" fmla="*/ 3512764 h 6864021"/>
              <a:gd name="connsiteX57" fmla="*/ 8416244 w 8898844"/>
              <a:gd name="connsiteY57" fmla="*/ 3189751 h 6864021"/>
              <a:gd name="connsiteX58" fmla="*/ 8416244 w 8898844"/>
              <a:gd name="connsiteY58" fmla="*/ 3391634 h 6864021"/>
              <a:gd name="connsiteX59" fmla="*/ 8496677 w 8898844"/>
              <a:gd name="connsiteY59" fmla="*/ 3674270 h 6864021"/>
              <a:gd name="connsiteX60" fmla="*/ 8215160 w 8898844"/>
              <a:gd name="connsiteY60" fmla="*/ 4360673 h 6864021"/>
              <a:gd name="connsiteX61" fmla="*/ 7933644 w 8898844"/>
              <a:gd name="connsiteY61" fmla="*/ 4845192 h 6864021"/>
              <a:gd name="connsiteX62" fmla="*/ 7812994 w 8898844"/>
              <a:gd name="connsiteY62" fmla="*/ 4925945 h 6864021"/>
              <a:gd name="connsiteX63" fmla="*/ 7692344 w 8898844"/>
              <a:gd name="connsiteY63" fmla="*/ 5127828 h 6864021"/>
              <a:gd name="connsiteX64" fmla="*/ 7491260 w 8898844"/>
              <a:gd name="connsiteY64" fmla="*/ 5329711 h 6864021"/>
              <a:gd name="connsiteX65" fmla="*/ 7491260 w 8898844"/>
              <a:gd name="connsiteY65" fmla="*/ 5450841 h 6864021"/>
              <a:gd name="connsiteX66" fmla="*/ 6968444 w 8898844"/>
              <a:gd name="connsiteY66" fmla="*/ 6096866 h 6864021"/>
              <a:gd name="connsiteX67" fmla="*/ 6767360 w 8898844"/>
              <a:gd name="connsiteY67" fmla="*/ 6258373 h 6864021"/>
              <a:gd name="connsiteX68" fmla="*/ 6767360 w 8898844"/>
              <a:gd name="connsiteY68" fmla="*/ 6217996 h 6864021"/>
              <a:gd name="connsiteX69" fmla="*/ 6888010 w 8898844"/>
              <a:gd name="connsiteY69" fmla="*/ 6016113 h 6864021"/>
              <a:gd name="connsiteX70" fmla="*/ 6284760 w 8898844"/>
              <a:gd name="connsiteY70" fmla="*/ 6339126 h 6864021"/>
              <a:gd name="connsiteX71" fmla="*/ 6003244 w 8898844"/>
              <a:gd name="connsiteY71" fmla="*/ 6379502 h 6864021"/>
              <a:gd name="connsiteX72" fmla="*/ 4836960 w 8898844"/>
              <a:gd name="connsiteY72" fmla="*/ 6702515 h 6864021"/>
              <a:gd name="connsiteX73" fmla="*/ 2986995 w 8898844"/>
              <a:gd name="connsiteY73" fmla="*/ 6823645 h 6864021"/>
              <a:gd name="connsiteX74" fmla="*/ 1338111 w 8898844"/>
              <a:gd name="connsiteY74" fmla="*/ 6217996 h 6864021"/>
              <a:gd name="connsiteX75" fmla="*/ 815294 w 8898844"/>
              <a:gd name="connsiteY75" fmla="*/ 5773854 h 6864021"/>
              <a:gd name="connsiteX76" fmla="*/ 654428 w 8898844"/>
              <a:gd name="connsiteY76" fmla="*/ 5693100 h 6864021"/>
              <a:gd name="connsiteX77" fmla="*/ 372911 w 8898844"/>
              <a:gd name="connsiteY77" fmla="*/ 5491217 h 6864021"/>
              <a:gd name="connsiteX78" fmla="*/ 372911 w 8898844"/>
              <a:gd name="connsiteY78" fmla="*/ 5450841 h 6864021"/>
              <a:gd name="connsiteX79" fmla="*/ 51178 w 8898844"/>
              <a:gd name="connsiteY79" fmla="*/ 4966322 h 6864021"/>
              <a:gd name="connsiteX80" fmla="*/ 91394 w 8898844"/>
              <a:gd name="connsiteY80" fmla="*/ 4925945 h 6864021"/>
              <a:gd name="connsiteX81" fmla="*/ 493561 w 8898844"/>
              <a:gd name="connsiteY81" fmla="*/ 5208581 h 6864021"/>
              <a:gd name="connsiteX82" fmla="*/ 1016378 w 8898844"/>
              <a:gd name="connsiteY82" fmla="*/ 5450841 h 6864021"/>
              <a:gd name="connsiteX83" fmla="*/ 1257678 w 8898844"/>
              <a:gd name="connsiteY83" fmla="*/ 5410464 h 6864021"/>
              <a:gd name="connsiteX84" fmla="*/ 4394578 w 8898844"/>
              <a:gd name="connsiteY84" fmla="*/ 6016113 h 6864021"/>
              <a:gd name="connsiteX85" fmla="*/ 4113061 w 8898844"/>
              <a:gd name="connsiteY85" fmla="*/ 6016113 h 6864021"/>
              <a:gd name="connsiteX86" fmla="*/ 1458761 w 8898844"/>
              <a:gd name="connsiteY86" fmla="*/ 5329711 h 6864021"/>
              <a:gd name="connsiteX87" fmla="*/ 1137028 w 8898844"/>
              <a:gd name="connsiteY87" fmla="*/ 5127828 h 6864021"/>
              <a:gd name="connsiteX88" fmla="*/ 533778 w 8898844"/>
              <a:gd name="connsiteY88" fmla="*/ 4643309 h 6864021"/>
              <a:gd name="connsiteX89" fmla="*/ 453344 w 8898844"/>
              <a:gd name="connsiteY89" fmla="*/ 4481802 h 6864021"/>
              <a:gd name="connsiteX90" fmla="*/ 252261 w 8898844"/>
              <a:gd name="connsiteY90" fmla="*/ 4118413 h 6864021"/>
              <a:gd name="connsiteX91" fmla="*/ 10961 w 8898844"/>
              <a:gd name="connsiteY91" fmla="*/ 3755024 h 6864021"/>
              <a:gd name="connsiteX92" fmla="*/ 91394 w 8898844"/>
              <a:gd name="connsiteY92" fmla="*/ 3512764 h 6864021"/>
              <a:gd name="connsiteX93" fmla="*/ 171828 w 8898844"/>
              <a:gd name="connsiteY93" fmla="*/ 3432011 h 6864021"/>
              <a:gd name="connsiteX94" fmla="*/ 413128 w 8898844"/>
              <a:gd name="connsiteY94" fmla="*/ 3674270 h 6864021"/>
              <a:gd name="connsiteX95" fmla="*/ 453344 w 8898844"/>
              <a:gd name="connsiteY95" fmla="*/ 3472387 h 6864021"/>
              <a:gd name="connsiteX96" fmla="*/ 493561 w 8898844"/>
              <a:gd name="connsiteY96" fmla="*/ 3674270 h 6864021"/>
              <a:gd name="connsiteX97" fmla="*/ 895728 w 8898844"/>
              <a:gd name="connsiteY97" fmla="*/ 3674270 h 6864021"/>
              <a:gd name="connsiteX98" fmla="*/ 533778 w 8898844"/>
              <a:gd name="connsiteY98" fmla="*/ 3028245 h 6864021"/>
              <a:gd name="connsiteX99" fmla="*/ 815294 w 8898844"/>
              <a:gd name="connsiteY99" fmla="*/ 3230128 h 6864021"/>
              <a:gd name="connsiteX100" fmla="*/ 895728 w 8898844"/>
              <a:gd name="connsiteY100" fmla="*/ 3149375 h 6864021"/>
              <a:gd name="connsiteX101" fmla="*/ 453344 w 8898844"/>
              <a:gd name="connsiteY101" fmla="*/ 2705232 h 6864021"/>
              <a:gd name="connsiteX102" fmla="*/ 493561 w 8898844"/>
              <a:gd name="connsiteY102" fmla="*/ 2664855 h 6864021"/>
              <a:gd name="connsiteX103" fmla="*/ 614211 w 8898844"/>
              <a:gd name="connsiteY103" fmla="*/ 2785986 h 6864021"/>
              <a:gd name="connsiteX104" fmla="*/ 815294 w 8898844"/>
              <a:gd name="connsiteY104" fmla="*/ 2866739 h 6864021"/>
              <a:gd name="connsiteX105" fmla="*/ 1177244 w 8898844"/>
              <a:gd name="connsiteY105" fmla="*/ 3028245 h 6864021"/>
              <a:gd name="connsiteX106" fmla="*/ 1619628 w 8898844"/>
              <a:gd name="connsiteY106" fmla="*/ 3108998 h 6864021"/>
              <a:gd name="connsiteX107" fmla="*/ 1659844 w 8898844"/>
              <a:gd name="connsiteY107" fmla="*/ 3028245 h 6864021"/>
              <a:gd name="connsiteX108" fmla="*/ 2062011 w 8898844"/>
              <a:gd name="connsiteY108" fmla="*/ 3149375 h 6864021"/>
              <a:gd name="connsiteX109" fmla="*/ 2464178 w 8898844"/>
              <a:gd name="connsiteY109" fmla="*/ 3310881 h 6864021"/>
              <a:gd name="connsiteX110" fmla="*/ 2062011 w 8898844"/>
              <a:gd name="connsiteY110" fmla="*/ 3149375 h 6864021"/>
              <a:gd name="connsiteX111" fmla="*/ 2062011 w 8898844"/>
              <a:gd name="connsiteY111" fmla="*/ 3028245 h 6864021"/>
              <a:gd name="connsiteX112" fmla="*/ 1820711 w 8898844"/>
              <a:gd name="connsiteY112" fmla="*/ 2745609 h 6864021"/>
              <a:gd name="connsiteX113" fmla="*/ 1740278 w 8898844"/>
              <a:gd name="connsiteY113" fmla="*/ 2907115 h 6864021"/>
              <a:gd name="connsiteX114" fmla="*/ 1619628 w 8898844"/>
              <a:gd name="connsiteY114" fmla="*/ 2705232 h 6864021"/>
              <a:gd name="connsiteX115" fmla="*/ 1137028 w 8898844"/>
              <a:gd name="connsiteY115" fmla="*/ 2301466 h 6864021"/>
              <a:gd name="connsiteX116" fmla="*/ 935944 w 8898844"/>
              <a:gd name="connsiteY116" fmla="*/ 2139960 h 6864021"/>
              <a:gd name="connsiteX117" fmla="*/ 654428 w 8898844"/>
              <a:gd name="connsiteY117" fmla="*/ 1816947 h 6864021"/>
              <a:gd name="connsiteX118" fmla="*/ 533778 w 8898844"/>
              <a:gd name="connsiteY118" fmla="*/ 1372804 h 6864021"/>
              <a:gd name="connsiteX119" fmla="*/ 815294 w 8898844"/>
              <a:gd name="connsiteY119" fmla="*/ 1413181 h 6864021"/>
              <a:gd name="connsiteX120" fmla="*/ 614211 w 8898844"/>
              <a:gd name="connsiteY120" fmla="*/ 524896 h 6864021"/>
              <a:gd name="connsiteX121" fmla="*/ 935944 w 8898844"/>
              <a:gd name="connsiteY121" fmla="*/ 726779 h 6864021"/>
              <a:gd name="connsiteX122" fmla="*/ 1137028 w 8898844"/>
              <a:gd name="connsiteY122" fmla="*/ 646026 h 6864021"/>
              <a:gd name="connsiteX123" fmla="*/ 1177244 w 8898844"/>
              <a:gd name="connsiteY123" fmla="*/ 807532 h 6864021"/>
              <a:gd name="connsiteX124" fmla="*/ 1297894 w 8898844"/>
              <a:gd name="connsiteY124" fmla="*/ 524896 h 6864021"/>
              <a:gd name="connsiteX125" fmla="*/ 1539194 w 8898844"/>
              <a:gd name="connsiteY125" fmla="*/ 969038 h 6864021"/>
              <a:gd name="connsiteX126" fmla="*/ 1775624 w 8898844"/>
              <a:gd name="connsiteY126" fmla="*/ 1113117 h 6864021"/>
              <a:gd name="connsiteX127" fmla="*/ 1808171 w 8898844"/>
              <a:gd name="connsiteY127" fmla="*/ 1096551 h 6864021"/>
              <a:gd name="connsiteX128" fmla="*/ 1820711 w 8898844"/>
              <a:gd name="connsiteY128" fmla="*/ 1130545 h 6864021"/>
              <a:gd name="connsiteX129" fmla="*/ 1821120 w 8898844"/>
              <a:gd name="connsiteY129" fmla="*/ 1129164 h 6864021"/>
              <a:gd name="connsiteX130" fmla="*/ 1821339 w 8898844"/>
              <a:gd name="connsiteY130" fmla="*/ 1150102 h 6864021"/>
              <a:gd name="connsiteX131" fmla="*/ 1860928 w 8898844"/>
              <a:gd name="connsiteY131" fmla="*/ 1292051 h 6864021"/>
              <a:gd name="connsiteX132" fmla="*/ 2182661 w 8898844"/>
              <a:gd name="connsiteY132" fmla="*/ 1655441 h 6864021"/>
              <a:gd name="connsiteX133" fmla="*/ 2383744 w 8898844"/>
              <a:gd name="connsiteY133" fmla="*/ 1615064 h 6864021"/>
              <a:gd name="connsiteX134" fmla="*/ 1981578 w 8898844"/>
              <a:gd name="connsiteY134" fmla="*/ 1049792 h 6864021"/>
              <a:gd name="connsiteX135" fmla="*/ 1860928 w 8898844"/>
              <a:gd name="connsiteY135" fmla="*/ 1292051 h 6864021"/>
              <a:gd name="connsiteX136" fmla="*/ 1901144 w 8898844"/>
              <a:gd name="connsiteY136" fmla="*/ 1090168 h 6864021"/>
              <a:gd name="connsiteX137" fmla="*/ 1827623 w 8898844"/>
              <a:gd name="connsiteY137" fmla="*/ 1107202 h 6864021"/>
              <a:gd name="connsiteX138" fmla="*/ 1821120 w 8898844"/>
              <a:gd name="connsiteY138" fmla="*/ 1129164 h 6864021"/>
              <a:gd name="connsiteX139" fmla="*/ 1820711 w 8898844"/>
              <a:gd name="connsiteY139" fmla="*/ 1090168 h 6864021"/>
              <a:gd name="connsiteX140" fmla="*/ 1808171 w 8898844"/>
              <a:gd name="connsiteY140" fmla="*/ 1096551 h 6864021"/>
              <a:gd name="connsiteX141" fmla="*/ 1797147 w 8898844"/>
              <a:gd name="connsiteY141" fmla="*/ 1066668 h 6864021"/>
              <a:gd name="connsiteX142" fmla="*/ 1579411 w 8898844"/>
              <a:gd name="connsiteY142" fmla="*/ 646026 h 6864021"/>
              <a:gd name="connsiteX143" fmla="*/ 1539194 w 8898844"/>
              <a:gd name="connsiteY143" fmla="*/ 686402 h 6864021"/>
              <a:gd name="connsiteX144" fmla="*/ 1458761 w 8898844"/>
              <a:gd name="connsiteY144" fmla="*/ 444143 h 6864021"/>
              <a:gd name="connsiteX145" fmla="*/ 1297894 w 8898844"/>
              <a:gd name="connsiteY145" fmla="*/ 121130 h 6864021"/>
              <a:gd name="connsiteX146" fmla="*/ 1338111 w 8898844"/>
              <a:gd name="connsiteY146" fmla="*/ 0 h 686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8898844" h="6864021">
                <a:moveTo>
                  <a:pt x="1338111" y="0"/>
                </a:moveTo>
                <a:cubicBezTo>
                  <a:pt x="1458761" y="121130"/>
                  <a:pt x="1539194" y="242260"/>
                  <a:pt x="1659844" y="323013"/>
                </a:cubicBezTo>
                <a:cubicBezTo>
                  <a:pt x="1700061" y="323013"/>
                  <a:pt x="1740278" y="282636"/>
                  <a:pt x="1780494" y="282636"/>
                </a:cubicBezTo>
                <a:cubicBezTo>
                  <a:pt x="1820711" y="242260"/>
                  <a:pt x="1901144" y="282636"/>
                  <a:pt x="1941361" y="282636"/>
                </a:cubicBezTo>
                <a:cubicBezTo>
                  <a:pt x="1941361" y="282636"/>
                  <a:pt x="1941361" y="242260"/>
                  <a:pt x="1941361" y="242260"/>
                </a:cubicBezTo>
                <a:cubicBezTo>
                  <a:pt x="2021794" y="363390"/>
                  <a:pt x="2102227" y="484519"/>
                  <a:pt x="2182661" y="565272"/>
                </a:cubicBezTo>
                <a:cubicBezTo>
                  <a:pt x="2263094" y="605649"/>
                  <a:pt x="2383744" y="646026"/>
                  <a:pt x="2464178" y="686402"/>
                </a:cubicBezTo>
                <a:cubicBezTo>
                  <a:pt x="2464178" y="646026"/>
                  <a:pt x="2423961" y="605649"/>
                  <a:pt x="2423961" y="484519"/>
                </a:cubicBezTo>
                <a:cubicBezTo>
                  <a:pt x="2504394" y="605649"/>
                  <a:pt x="2584827" y="686402"/>
                  <a:pt x="2665261" y="686402"/>
                </a:cubicBezTo>
                <a:cubicBezTo>
                  <a:pt x="2785911" y="686402"/>
                  <a:pt x="2866344" y="726779"/>
                  <a:pt x="2986995" y="767155"/>
                </a:cubicBezTo>
                <a:cubicBezTo>
                  <a:pt x="3107644" y="807532"/>
                  <a:pt x="3147861" y="807532"/>
                  <a:pt x="3107644" y="969038"/>
                </a:cubicBezTo>
                <a:cubicBezTo>
                  <a:pt x="3188078" y="928662"/>
                  <a:pt x="3228295" y="888285"/>
                  <a:pt x="3268512" y="847909"/>
                </a:cubicBezTo>
                <a:cubicBezTo>
                  <a:pt x="3268512" y="847909"/>
                  <a:pt x="3268512" y="847909"/>
                  <a:pt x="3308727" y="888285"/>
                </a:cubicBezTo>
                <a:cubicBezTo>
                  <a:pt x="3228295" y="928662"/>
                  <a:pt x="3188078" y="969038"/>
                  <a:pt x="3147861" y="1009415"/>
                </a:cubicBezTo>
                <a:cubicBezTo>
                  <a:pt x="3268512" y="1049792"/>
                  <a:pt x="3389161" y="1130545"/>
                  <a:pt x="3550027" y="1170921"/>
                </a:cubicBezTo>
                <a:cubicBezTo>
                  <a:pt x="3590244" y="1130545"/>
                  <a:pt x="3630461" y="1009415"/>
                  <a:pt x="3630461" y="969038"/>
                </a:cubicBezTo>
                <a:cubicBezTo>
                  <a:pt x="3710894" y="969038"/>
                  <a:pt x="3791327" y="969038"/>
                  <a:pt x="3831544" y="1009415"/>
                </a:cubicBezTo>
                <a:cubicBezTo>
                  <a:pt x="3871761" y="1009415"/>
                  <a:pt x="3952194" y="1049792"/>
                  <a:pt x="3992411" y="1090168"/>
                </a:cubicBezTo>
                <a:cubicBezTo>
                  <a:pt x="4153277" y="1332428"/>
                  <a:pt x="4394578" y="1332428"/>
                  <a:pt x="4635878" y="1372804"/>
                </a:cubicBezTo>
                <a:cubicBezTo>
                  <a:pt x="4676094" y="1413181"/>
                  <a:pt x="4716310" y="1413181"/>
                  <a:pt x="4796744" y="1413181"/>
                </a:cubicBezTo>
                <a:cubicBezTo>
                  <a:pt x="4836960" y="1453558"/>
                  <a:pt x="4917394" y="1493934"/>
                  <a:pt x="4957610" y="1493934"/>
                </a:cubicBezTo>
                <a:cubicBezTo>
                  <a:pt x="5078260" y="1493934"/>
                  <a:pt x="5158694" y="1453558"/>
                  <a:pt x="5239128" y="1413181"/>
                </a:cubicBezTo>
                <a:cubicBezTo>
                  <a:pt x="5279344" y="1413181"/>
                  <a:pt x="5359778" y="1453558"/>
                  <a:pt x="5399994" y="1493934"/>
                </a:cubicBezTo>
                <a:cubicBezTo>
                  <a:pt x="5399994" y="1453558"/>
                  <a:pt x="5399994" y="1413181"/>
                  <a:pt x="5399994" y="1332428"/>
                </a:cubicBezTo>
                <a:cubicBezTo>
                  <a:pt x="5601078" y="1695817"/>
                  <a:pt x="5882594" y="1453558"/>
                  <a:pt x="6123894" y="1413181"/>
                </a:cubicBezTo>
                <a:cubicBezTo>
                  <a:pt x="6123894" y="1493934"/>
                  <a:pt x="6164110" y="1534311"/>
                  <a:pt x="6204328" y="1574687"/>
                </a:cubicBezTo>
                <a:cubicBezTo>
                  <a:pt x="6204328" y="1574687"/>
                  <a:pt x="6284760" y="1574687"/>
                  <a:pt x="6324978" y="1574687"/>
                </a:cubicBezTo>
                <a:cubicBezTo>
                  <a:pt x="6405410" y="1534311"/>
                  <a:pt x="6445628" y="1493934"/>
                  <a:pt x="6485844" y="1453558"/>
                </a:cubicBezTo>
                <a:cubicBezTo>
                  <a:pt x="6646710" y="1372804"/>
                  <a:pt x="6847794" y="1372804"/>
                  <a:pt x="6928228" y="1170921"/>
                </a:cubicBezTo>
                <a:cubicBezTo>
                  <a:pt x="6928228" y="1130545"/>
                  <a:pt x="6928228" y="1130545"/>
                  <a:pt x="6968444" y="1130545"/>
                </a:cubicBezTo>
                <a:cubicBezTo>
                  <a:pt x="6968444" y="1170921"/>
                  <a:pt x="7008660" y="1211298"/>
                  <a:pt x="7008660" y="1211298"/>
                </a:cubicBezTo>
                <a:cubicBezTo>
                  <a:pt x="7089094" y="1130545"/>
                  <a:pt x="7169528" y="1049792"/>
                  <a:pt x="7209744" y="969038"/>
                </a:cubicBezTo>
                <a:cubicBezTo>
                  <a:pt x="7249960" y="969038"/>
                  <a:pt x="7249960" y="1009415"/>
                  <a:pt x="7290178" y="1049792"/>
                </a:cubicBezTo>
                <a:cubicBezTo>
                  <a:pt x="7370610" y="888285"/>
                  <a:pt x="7571694" y="767155"/>
                  <a:pt x="7611910" y="565272"/>
                </a:cubicBezTo>
                <a:cubicBezTo>
                  <a:pt x="7571694" y="565272"/>
                  <a:pt x="7571694" y="524896"/>
                  <a:pt x="7571694" y="524896"/>
                </a:cubicBezTo>
                <a:cubicBezTo>
                  <a:pt x="7531478" y="565272"/>
                  <a:pt x="7491260" y="605649"/>
                  <a:pt x="7491260" y="686402"/>
                </a:cubicBezTo>
                <a:cubicBezTo>
                  <a:pt x="7451044" y="686402"/>
                  <a:pt x="7451044" y="686402"/>
                  <a:pt x="7451044" y="646026"/>
                </a:cubicBezTo>
                <a:cubicBezTo>
                  <a:pt x="7491260" y="565272"/>
                  <a:pt x="7491260" y="484519"/>
                  <a:pt x="7491260" y="403766"/>
                </a:cubicBezTo>
                <a:cubicBezTo>
                  <a:pt x="7531478" y="363390"/>
                  <a:pt x="7571694" y="363390"/>
                  <a:pt x="7611910" y="323013"/>
                </a:cubicBezTo>
                <a:cubicBezTo>
                  <a:pt x="7652128" y="403766"/>
                  <a:pt x="7692344" y="444143"/>
                  <a:pt x="7692344" y="524896"/>
                </a:cubicBezTo>
                <a:cubicBezTo>
                  <a:pt x="7732560" y="484519"/>
                  <a:pt x="7772778" y="403766"/>
                  <a:pt x="7812994" y="282636"/>
                </a:cubicBezTo>
                <a:cubicBezTo>
                  <a:pt x="7853210" y="403766"/>
                  <a:pt x="7853210" y="484519"/>
                  <a:pt x="7853210" y="605649"/>
                </a:cubicBezTo>
                <a:cubicBezTo>
                  <a:pt x="7933644" y="565272"/>
                  <a:pt x="7973860" y="524896"/>
                  <a:pt x="8054294" y="444143"/>
                </a:cubicBezTo>
                <a:cubicBezTo>
                  <a:pt x="8134728" y="605649"/>
                  <a:pt x="8215160" y="726779"/>
                  <a:pt x="8295594" y="888285"/>
                </a:cubicBezTo>
                <a:cubicBezTo>
                  <a:pt x="8376027" y="847909"/>
                  <a:pt x="8456461" y="807532"/>
                  <a:pt x="8577111" y="767155"/>
                </a:cubicBezTo>
                <a:cubicBezTo>
                  <a:pt x="8577111" y="807532"/>
                  <a:pt x="8577111" y="807532"/>
                  <a:pt x="8577111" y="888285"/>
                </a:cubicBezTo>
                <a:cubicBezTo>
                  <a:pt x="8737977" y="767155"/>
                  <a:pt x="8778194" y="888285"/>
                  <a:pt x="8858627" y="1009415"/>
                </a:cubicBezTo>
                <a:cubicBezTo>
                  <a:pt x="8858627" y="1049792"/>
                  <a:pt x="8898844" y="1130545"/>
                  <a:pt x="8898844" y="1170921"/>
                </a:cubicBezTo>
                <a:cubicBezTo>
                  <a:pt x="8898844" y="1211298"/>
                  <a:pt x="8898844" y="1211298"/>
                  <a:pt x="8898844" y="1211298"/>
                </a:cubicBezTo>
                <a:cubicBezTo>
                  <a:pt x="8858627" y="1372804"/>
                  <a:pt x="8818411" y="1534311"/>
                  <a:pt x="8737977" y="1655441"/>
                </a:cubicBezTo>
                <a:cubicBezTo>
                  <a:pt x="8697761" y="1736194"/>
                  <a:pt x="8617327" y="1776571"/>
                  <a:pt x="8536894" y="1816947"/>
                </a:cubicBezTo>
                <a:cubicBezTo>
                  <a:pt x="8496677" y="1897700"/>
                  <a:pt x="8416244" y="1978453"/>
                  <a:pt x="8335810" y="2059207"/>
                </a:cubicBezTo>
                <a:cubicBezTo>
                  <a:pt x="8295594" y="2099583"/>
                  <a:pt x="8255378" y="2099583"/>
                  <a:pt x="8255378" y="2139960"/>
                </a:cubicBezTo>
                <a:cubicBezTo>
                  <a:pt x="8215160" y="2382219"/>
                  <a:pt x="8416244" y="2462973"/>
                  <a:pt x="8456461" y="2664855"/>
                </a:cubicBezTo>
                <a:cubicBezTo>
                  <a:pt x="8496677" y="2745609"/>
                  <a:pt x="8536894" y="2826362"/>
                  <a:pt x="8456461" y="2907115"/>
                </a:cubicBezTo>
                <a:cubicBezTo>
                  <a:pt x="8295594" y="3108998"/>
                  <a:pt x="8215160" y="3310881"/>
                  <a:pt x="8054294" y="3512764"/>
                </a:cubicBezTo>
                <a:cubicBezTo>
                  <a:pt x="8094510" y="3512764"/>
                  <a:pt x="8094510" y="3512764"/>
                  <a:pt x="8134728" y="3512764"/>
                </a:cubicBezTo>
                <a:cubicBezTo>
                  <a:pt x="8215160" y="3432011"/>
                  <a:pt x="8295594" y="3310881"/>
                  <a:pt x="8416244" y="3189751"/>
                </a:cubicBezTo>
                <a:cubicBezTo>
                  <a:pt x="8416244" y="3310881"/>
                  <a:pt x="8416244" y="3351258"/>
                  <a:pt x="8416244" y="3391634"/>
                </a:cubicBezTo>
                <a:cubicBezTo>
                  <a:pt x="8577111" y="3472387"/>
                  <a:pt x="8536894" y="3593517"/>
                  <a:pt x="8496677" y="3674270"/>
                </a:cubicBezTo>
                <a:cubicBezTo>
                  <a:pt x="8416244" y="3916530"/>
                  <a:pt x="8335810" y="4118413"/>
                  <a:pt x="8215160" y="4360673"/>
                </a:cubicBezTo>
                <a:cubicBezTo>
                  <a:pt x="8134728" y="4522179"/>
                  <a:pt x="7933644" y="4643309"/>
                  <a:pt x="7933644" y="4845192"/>
                </a:cubicBezTo>
                <a:cubicBezTo>
                  <a:pt x="7933644" y="4885568"/>
                  <a:pt x="7853210" y="4885568"/>
                  <a:pt x="7812994" y="4925945"/>
                </a:cubicBezTo>
                <a:cubicBezTo>
                  <a:pt x="7772778" y="5006698"/>
                  <a:pt x="7732560" y="5127828"/>
                  <a:pt x="7692344" y="5127828"/>
                </a:cubicBezTo>
                <a:cubicBezTo>
                  <a:pt x="7531478" y="5087451"/>
                  <a:pt x="7531478" y="5248958"/>
                  <a:pt x="7491260" y="5329711"/>
                </a:cubicBezTo>
                <a:cubicBezTo>
                  <a:pt x="7491260" y="5370088"/>
                  <a:pt x="7491260" y="5410464"/>
                  <a:pt x="7491260" y="5450841"/>
                </a:cubicBezTo>
                <a:cubicBezTo>
                  <a:pt x="7290178" y="5652724"/>
                  <a:pt x="7129310" y="5894983"/>
                  <a:pt x="6968444" y="6096866"/>
                </a:cubicBezTo>
                <a:cubicBezTo>
                  <a:pt x="6928228" y="6177620"/>
                  <a:pt x="6847794" y="6217996"/>
                  <a:pt x="6767360" y="6258373"/>
                </a:cubicBezTo>
                <a:cubicBezTo>
                  <a:pt x="6767360" y="6258373"/>
                  <a:pt x="6767360" y="6258373"/>
                  <a:pt x="6767360" y="6217996"/>
                </a:cubicBezTo>
                <a:cubicBezTo>
                  <a:pt x="6807578" y="6177620"/>
                  <a:pt x="6847794" y="6096866"/>
                  <a:pt x="6888010" y="6016113"/>
                </a:cubicBezTo>
                <a:cubicBezTo>
                  <a:pt x="6686928" y="6137243"/>
                  <a:pt x="6485844" y="6258373"/>
                  <a:pt x="6284760" y="6339126"/>
                </a:cubicBezTo>
                <a:cubicBezTo>
                  <a:pt x="6204328" y="6379502"/>
                  <a:pt x="6083678" y="6339126"/>
                  <a:pt x="6003244" y="6379502"/>
                </a:cubicBezTo>
                <a:cubicBezTo>
                  <a:pt x="5601078" y="6500632"/>
                  <a:pt x="5239128" y="6621762"/>
                  <a:pt x="4836960" y="6702515"/>
                </a:cubicBezTo>
                <a:cubicBezTo>
                  <a:pt x="4233710" y="6864022"/>
                  <a:pt x="3630461" y="6904398"/>
                  <a:pt x="2986995" y="6823645"/>
                </a:cubicBezTo>
                <a:cubicBezTo>
                  <a:pt x="2383744" y="6783268"/>
                  <a:pt x="1860928" y="6541009"/>
                  <a:pt x="1338111" y="6217996"/>
                </a:cubicBezTo>
                <a:cubicBezTo>
                  <a:pt x="1177244" y="6096866"/>
                  <a:pt x="895728" y="6016113"/>
                  <a:pt x="815294" y="5773854"/>
                </a:cubicBezTo>
                <a:cubicBezTo>
                  <a:pt x="815294" y="5733477"/>
                  <a:pt x="694644" y="5733477"/>
                  <a:pt x="654428" y="5693100"/>
                </a:cubicBezTo>
                <a:cubicBezTo>
                  <a:pt x="573994" y="5652724"/>
                  <a:pt x="453344" y="5571971"/>
                  <a:pt x="372911" y="5491217"/>
                </a:cubicBezTo>
                <a:cubicBezTo>
                  <a:pt x="372911" y="5491217"/>
                  <a:pt x="413128" y="5450841"/>
                  <a:pt x="372911" y="5450841"/>
                </a:cubicBezTo>
                <a:cubicBezTo>
                  <a:pt x="252261" y="5289334"/>
                  <a:pt x="171828" y="5127828"/>
                  <a:pt x="51178" y="4966322"/>
                </a:cubicBezTo>
                <a:cubicBezTo>
                  <a:pt x="91394" y="4966322"/>
                  <a:pt x="91394" y="4966322"/>
                  <a:pt x="91394" y="4925945"/>
                </a:cubicBezTo>
                <a:cubicBezTo>
                  <a:pt x="252261" y="5047075"/>
                  <a:pt x="372911" y="5127828"/>
                  <a:pt x="493561" y="5208581"/>
                </a:cubicBezTo>
                <a:cubicBezTo>
                  <a:pt x="694644" y="5248958"/>
                  <a:pt x="855511" y="5329711"/>
                  <a:pt x="1016378" y="5450841"/>
                </a:cubicBezTo>
                <a:cubicBezTo>
                  <a:pt x="1056594" y="5450841"/>
                  <a:pt x="1137028" y="5410464"/>
                  <a:pt x="1257678" y="5410464"/>
                </a:cubicBezTo>
                <a:cubicBezTo>
                  <a:pt x="2343527" y="6137243"/>
                  <a:pt x="3710894" y="6298749"/>
                  <a:pt x="4394578" y="6016113"/>
                </a:cubicBezTo>
                <a:cubicBezTo>
                  <a:pt x="4314144" y="6016113"/>
                  <a:pt x="4193494" y="6016113"/>
                  <a:pt x="4113061" y="6016113"/>
                </a:cubicBezTo>
                <a:cubicBezTo>
                  <a:pt x="3147861" y="6056490"/>
                  <a:pt x="2263094" y="5894983"/>
                  <a:pt x="1458761" y="5329711"/>
                </a:cubicBezTo>
                <a:cubicBezTo>
                  <a:pt x="1378328" y="5248958"/>
                  <a:pt x="1257678" y="5208581"/>
                  <a:pt x="1137028" y="5127828"/>
                </a:cubicBezTo>
                <a:cubicBezTo>
                  <a:pt x="935944" y="4966322"/>
                  <a:pt x="734861" y="4804815"/>
                  <a:pt x="533778" y="4643309"/>
                </a:cubicBezTo>
                <a:cubicBezTo>
                  <a:pt x="493561" y="4643309"/>
                  <a:pt x="493561" y="4562556"/>
                  <a:pt x="453344" y="4481802"/>
                </a:cubicBezTo>
                <a:cubicBezTo>
                  <a:pt x="413128" y="4360673"/>
                  <a:pt x="372911" y="4199166"/>
                  <a:pt x="252261" y="4118413"/>
                </a:cubicBezTo>
                <a:cubicBezTo>
                  <a:pt x="131611" y="3997283"/>
                  <a:pt x="51178" y="3876153"/>
                  <a:pt x="10961" y="3755024"/>
                </a:cubicBezTo>
                <a:cubicBezTo>
                  <a:pt x="-29255" y="3674270"/>
                  <a:pt x="51178" y="3593517"/>
                  <a:pt x="91394" y="3512764"/>
                </a:cubicBezTo>
                <a:cubicBezTo>
                  <a:pt x="91394" y="3472387"/>
                  <a:pt x="131611" y="3472387"/>
                  <a:pt x="171828" y="3432011"/>
                </a:cubicBezTo>
                <a:cubicBezTo>
                  <a:pt x="252261" y="3512764"/>
                  <a:pt x="332694" y="3593517"/>
                  <a:pt x="413128" y="3674270"/>
                </a:cubicBezTo>
                <a:cubicBezTo>
                  <a:pt x="413128" y="3593517"/>
                  <a:pt x="453344" y="3553141"/>
                  <a:pt x="453344" y="3472387"/>
                </a:cubicBezTo>
                <a:cubicBezTo>
                  <a:pt x="493561" y="3553141"/>
                  <a:pt x="493561" y="3593517"/>
                  <a:pt x="493561" y="3674270"/>
                </a:cubicBezTo>
                <a:cubicBezTo>
                  <a:pt x="614211" y="3674270"/>
                  <a:pt x="734861" y="3674270"/>
                  <a:pt x="895728" y="3674270"/>
                </a:cubicBezTo>
                <a:cubicBezTo>
                  <a:pt x="453344" y="3149375"/>
                  <a:pt x="453344" y="3149375"/>
                  <a:pt x="533778" y="3028245"/>
                </a:cubicBezTo>
                <a:cubicBezTo>
                  <a:pt x="654428" y="3108998"/>
                  <a:pt x="734861" y="3149375"/>
                  <a:pt x="815294" y="3230128"/>
                </a:cubicBezTo>
                <a:cubicBezTo>
                  <a:pt x="855511" y="3189751"/>
                  <a:pt x="855511" y="3189751"/>
                  <a:pt x="895728" y="3149375"/>
                </a:cubicBezTo>
                <a:cubicBezTo>
                  <a:pt x="734861" y="2987869"/>
                  <a:pt x="614211" y="2866739"/>
                  <a:pt x="453344" y="2705232"/>
                </a:cubicBezTo>
                <a:cubicBezTo>
                  <a:pt x="493561" y="2705232"/>
                  <a:pt x="493561" y="2664855"/>
                  <a:pt x="493561" y="2664855"/>
                </a:cubicBezTo>
                <a:cubicBezTo>
                  <a:pt x="533778" y="2705232"/>
                  <a:pt x="573994" y="2745609"/>
                  <a:pt x="614211" y="2785986"/>
                </a:cubicBezTo>
                <a:cubicBezTo>
                  <a:pt x="694644" y="2785986"/>
                  <a:pt x="734861" y="2826362"/>
                  <a:pt x="815294" y="2866739"/>
                </a:cubicBezTo>
                <a:cubicBezTo>
                  <a:pt x="935944" y="2907115"/>
                  <a:pt x="1096811" y="2907115"/>
                  <a:pt x="1177244" y="3028245"/>
                </a:cubicBezTo>
                <a:cubicBezTo>
                  <a:pt x="1338111" y="3189751"/>
                  <a:pt x="1498978" y="3028245"/>
                  <a:pt x="1619628" y="3108998"/>
                </a:cubicBezTo>
                <a:cubicBezTo>
                  <a:pt x="1659844" y="3108998"/>
                  <a:pt x="1659844" y="3068622"/>
                  <a:pt x="1659844" y="3028245"/>
                </a:cubicBezTo>
                <a:cubicBezTo>
                  <a:pt x="1740278" y="3270504"/>
                  <a:pt x="1860928" y="3310881"/>
                  <a:pt x="2062011" y="3149375"/>
                </a:cubicBezTo>
                <a:cubicBezTo>
                  <a:pt x="2102227" y="3391634"/>
                  <a:pt x="2102227" y="3391634"/>
                  <a:pt x="2464178" y="3310881"/>
                </a:cubicBezTo>
                <a:cubicBezTo>
                  <a:pt x="2303311" y="3230128"/>
                  <a:pt x="2263094" y="3068622"/>
                  <a:pt x="2062011" y="3149375"/>
                </a:cubicBezTo>
                <a:cubicBezTo>
                  <a:pt x="2062011" y="3108998"/>
                  <a:pt x="2062011" y="3028245"/>
                  <a:pt x="2062011" y="3028245"/>
                </a:cubicBezTo>
                <a:cubicBezTo>
                  <a:pt x="1901144" y="3028245"/>
                  <a:pt x="1901144" y="2907115"/>
                  <a:pt x="1820711" y="2745609"/>
                </a:cubicBezTo>
                <a:cubicBezTo>
                  <a:pt x="1780494" y="2826362"/>
                  <a:pt x="1780494" y="2866739"/>
                  <a:pt x="1740278" y="2907115"/>
                </a:cubicBezTo>
                <a:cubicBezTo>
                  <a:pt x="1700061" y="2826362"/>
                  <a:pt x="1700061" y="2745609"/>
                  <a:pt x="1619628" y="2705232"/>
                </a:cubicBezTo>
                <a:cubicBezTo>
                  <a:pt x="1458761" y="2584102"/>
                  <a:pt x="1297894" y="2422596"/>
                  <a:pt x="1137028" y="2301466"/>
                </a:cubicBezTo>
                <a:cubicBezTo>
                  <a:pt x="1056594" y="2261090"/>
                  <a:pt x="976161" y="2220713"/>
                  <a:pt x="935944" y="2139960"/>
                </a:cubicBezTo>
                <a:cubicBezTo>
                  <a:pt x="855511" y="2018830"/>
                  <a:pt x="694644" y="2018830"/>
                  <a:pt x="654428" y="1816947"/>
                </a:cubicBezTo>
                <a:cubicBezTo>
                  <a:pt x="614211" y="1695817"/>
                  <a:pt x="573994" y="1534311"/>
                  <a:pt x="533778" y="1372804"/>
                </a:cubicBezTo>
                <a:cubicBezTo>
                  <a:pt x="654428" y="1413181"/>
                  <a:pt x="734861" y="1413181"/>
                  <a:pt x="815294" y="1413181"/>
                </a:cubicBezTo>
                <a:cubicBezTo>
                  <a:pt x="734861" y="1090168"/>
                  <a:pt x="694644" y="807532"/>
                  <a:pt x="614211" y="524896"/>
                </a:cubicBezTo>
                <a:cubicBezTo>
                  <a:pt x="815294" y="444143"/>
                  <a:pt x="855511" y="646026"/>
                  <a:pt x="935944" y="726779"/>
                </a:cubicBezTo>
                <a:cubicBezTo>
                  <a:pt x="1016378" y="726779"/>
                  <a:pt x="1056594" y="686402"/>
                  <a:pt x="1137028" y="646026"/>
                </a:cubicBezTo>
                <a:cubicBezTo>
                  <a:pt x="1137028" y="686402"/>
                  <a:pt x="1137028" y="726779"/>
                  <a:pt x="1177244" y="807532"/>
                </a:cubicBezTo>
                <a:cubicBezTo>
                  <a:pt x="1217461" y="686402"/>
                  <a:pt x="1257678" y="605649"/>
                  <a:pt x="1297894" y="524896"/>
                </a:cubicBezTo>
                <a:cubicBezTo>
                  <a:pt x="1378328" y="686402"/>
                  <a:pt x="1458761" y="847909"/>
                  <a:pt x="1539194" y="969038"/>
                </a:cubicBezTo>
                <a:cubicBezTo>
                  <a:pt x="1574384" y="1075027"/>
                  <a:pt x="1671155" y="1150102"/>
                  <a:pt x="1775624" y="1113117"/>
                </a:cubicBezTo>
                <a:lnTo>
                  <a:pt x="1808171" y="1096551"/>
                </a:lnTo>
                <a:lnTo>
                  <a:pt x="1820711" y="1130545"/>
                </a:lnTo>
                <a:lnTo>
                  <a:pt x="1821120" y="1129164"/>
                </a:lnTo>
                <a:lnTo>
                  <a:pt x="1821339" y="1150102"/>
                </a:lnTo>
                <a:cubicBezTo>
                  <a:pt x="1823225" y="1208774"/>
                  <a:pt x="1830765" y="1261769"/>
                  <a:pt x="1860928" y="1292051"/>
                </a:cubicBezTo>
                <a:cubicBezTo>
                  <a:pt x="1941361" y="1413181"/>
                  <a:pt x="2062011" y="1534311"/>
                  <a:pt x="2182661" y="1655441"/>
                </a:cubicBezTo>
                <a:cubicBezTo>
                  <a:pt x="2222877" y="1695817"/>
                  <a:pt x="2383744" y="1776571"/>
                  <a:pt x="2383744" y="1615064"/>
                </a:cubicBezTo>
                <a:cubicBezTo>
                  <a:pt x="2222877" y="1413181"/>
                  <a:pt x="1981578" y="1372804"/>
                  <a:pt x="1981578" y="1049792"/>
                </a:cubicBezTo>
                <a:cubicBezTo>
                  <a:pt x="1941361" y="1130545"/>
                  <a:pt x="1901144" y="1211298"/>
                  <a:pt x="1860928" y="1292051"/>
                </a:cubicBezTo>
                <a:cubicBezTo>
                  <a:pt x="1860928" y="1170921"/>
                  <a:pt x="1860928" y="1130545"/>
                  <a:pt x="1901144" y="1090168"/>
                </a:cubicBezTo>
                <a:cubicBezTo>
                  <a:pt x="1870982" y="1090168"/>
                  <a:pt x="1840819" y="1090168"/>
                  <a:pt x="1827623" y="1107202"/>
                </a:cubicBezTo>
                <a:lnTo>
                  <a:pt x="1821120" y="1129164"/>
                </a:lnTo>
                <a:lnTo>
                  <a:pt x="1820711" y="1090168"/>
                </a:lnTo>
                <a:lnTo>
                  <a:pt x="1808171" y="1096551"/>
                </a:lnTo>
                <a:lnTo>
                  <a:pt x="1797147" y="1066668"/>
                </a:lnTo>
                <a:cubicBezTo>
                  <a:pt x="1755359" y="910997"/>
                  <a:pt x="1790549" y="716685"/>
                  <a:pt x="1579411" y="646026"/>
                </a:cubicBezTo>
                <a:cubicBezTo>
                  <a:pt x="1579411" y="646026"/>
                  <a:pt x="1539194" y="686402"/>
                  <a:pt x="1539194" y="686402"/>
                </a:cubicBezTo>
                <a:cubicBezTo>
                  <a:pt x="1539194" y="605649"/>
                  <a:pt x="1498978" y="524896"/>
                  <a:pt x="1458761" y="444143"/>
                </a:cubicBezTo>
                <a:cubicBezTo>
                  <a:pt x="1418544" y="323013"/>
                  <a:pt x="1338111" y="242260"/>
                  <a:pt x="1297894" y="121130"/>
                </a:cubicBezTo>
                <a:cubicBezTo>
                  <a:pt x="1297894" y="121130"/>
                  <a:pt x="1297894" y="40377"/>
                  <a:pt x="133811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50914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560" cy="5145088"/>
          </a:xfrm>
          <a:prstGeom prst="rect">
            <a:avLst/>
          </a:prstGeom>
        </p:spPr>
      </p:pic>
    </p:spTree>
    <p:extLst>
      <p:ext uri="{BB962C8B-B14F-4D97-AF65-F5344CB8AC3E}">
        <p14:creationId xmlns:p14="http://schemas.microsoft.com/office/powerpoint/2010/main" val="1149426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52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FBF030-126A-44E1-A291-CE0450786A5D}" type="datetimeFigureOut">
              <a:rPr lang="zh-CN" altLang="en-US" smtClean="0"/>
              <a:t>2021/2/22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年度工作概述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6"/>
                                        </p:tgtEl>
                                        <p:attrNameLst>
                                          <p:attrName>ppt_y</p:attrName>
                                        </p:attrNameLst>
                                      </p:cBhvr>
                                      <p:tavLst>
                                        <p:tav tm="0">
                                          <p:val>
                                            <p:strVal val="#ppt_y"/>
                                          </p:val>
                                        </p:tav>
                                        <p:tav tm="100000">
                                          <p:val>
                                            <p:strVal val="#ppt_y"/>
                                          </p:val>
                                        </p:tav>
                                      </p:tavLst>
                                    </p:anim>
                                    <p:anim calcmode="lin" valueType="num">
                                      <p:cBhvr>
                                        <p:cTn id="9"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6"/>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工作完成情况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6"/>
                                        </p:tgtEl>
                                        <p:attrNameLst>
                                          <p:attrName>ppt_y</p:attrName>
                                        </p:attrNameLst>
                                      </p:cBhvr>
                                      <p:tavLst>
                                        <p:tav tm="0">
                                          <p:val>
                                            <p:strVal val="#ppt_y"/>
                                          </p:val>
                                        </p:tav>
                                        <p:tav tm="100000">
                                          <p:val>
                                            <p:strVal val="#ppt_y"/>
                                          </p:val>
                                        </p:tav>
                                      </p:tavLst>
                                    </p:anim>
                                    <p:anim calcmode="lin" valueType="num">
                                      <p:cBhvr>
                                        <p:cTn id="9"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6"/>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CFBF030-126A-44E1-A291-CE0450786A5D}" type="datetimeFigureOut">
              <a:rPr lang="zh-CN" altLang="en-US" smtClean="0"/>
              <a:t>2021/2/22</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FD591CF7-6230-429B-A18C-78A12BF27C2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3" r:id="rId8"/>
    <p:sldLayoutId id="2147483674" r:id="rId9"/>
    <p:sldLayoutId id="2147483675" r:id="rId10"/>
    <p:sldLayoutId id="2147483676" r:id="rId11"/>
    <p:sldLayoutId id="2147483656" r:id="rId12"/>
    <p:sldLayoutId id="2147483657" r:id="rId13"/>
    <p:sldLayoutId id="2147483658" r:id="rId14"/>
    <p:sldLayoutId id="2147483659" r:id="rId15"/>
    <p:sldLayoutId id="2147483663" r:id="rId16"/>
    <p:sldLayoutId id="2147483666" r:id="rId17"/>
    <p:sldLayoutId id="2147483670" r:id="rId18"/>
    <p:sldLayoutId id="2147483671" r:id="rId19"/>
    <p:sldLayoutId id="2147483672" r:id="rId20"/>
    <p:sldLayoutId id="2147483677" r:id="rId21"/>
    <p:sldLayoutId id="2147483680" r:id="rId22"/>
    <p:sldLayoutId id="2147483681" r:id="rId23"/>
    <p:sldLayoutId id="2147483682" r:id="rId24"/>
    <p:sldLayoutId id="2147483683" r:id="rId25"/>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0.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10.png"/><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microsoft.com/office/2007/relationships/hdphoto" Target="../media/hdphoto1.wdp"/><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icopa County Seal">
            <a:extLst>
              <a:ext uri="{FF2B5EF4-FFF2-40B4-BE49-F238E27FC236}">
                <a16:creationId xmlns:a16="http://schemas.microsoft.com/office/drawing/2014/main" id="{70D2D847-17FC-4588-B2DE-0F63FF1F1EF3}"/>
              </a:ext>
            </a:extLst>
          </p:cNvPr>
          <p:cNvPicPr>
            <a:picLocks noChangeAspect="1" noChangeArrowheads="1"/>
          </p:cNvPicPr>
          <p:nvPr/>
        </p:nvPicPr>
        <p:blipFill>
          <a:blip r:embed="rId5">
            <a:alphaModFix amt="23000"/>
            <a:extLst>
              <a:ext uri="{BEBA8EAE-BF5A-486C-A8C5-ECC9F3942E4B}">
                <a14:imgProps xmlns:a14="http://schemas.microsoft.com/office/drawing/2010/main">
                  <a14:imgLayer r:embed="rId6">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4224044" y="3348201"/>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D68F6A2-B510-47E2-A98F-7BCC4FED58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39819"/>
          <a:stretch/>
        </p:blipFill>
        <p:spPr>
          <a:xfrm>
            <a:off x="36820" y="131747"/>
            <a:ext cx="5148165" cy="3096344"/>
          </a:xfrm>
          <a:prstGeom prst="rect">
            <a:avLst/>
          </a:prstGeom>
        </p:spPr>
      </p:pic>
      <p:pic>
        <p:nvPicPr>
          <p:cNvPr id="14" name="图片 13">
            <a:extLst>
              <a:ext uri="{FF2B5EF4-FFF2-40B4-BE49-F238E27FC236}">
                <a16:creationId xmlns:a16="http://schemas.microsoft.com/office/drawing/2014/main" id="{4134C3EE-CD64-4036-B1B5-0D3BCD536F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3888" y="2514708"/>
            <a:ext cx="4715508" cy="2601562"/>
          </a:xfrm>
          <a:prstGeom prst="rect">
            <a:avLst/>
          </a:prstGeom>
        </p:spPr>
      </p:pic>
      <p:pic>
        <p:nvPicPr>
          <p:cNvPr id="2" name="爱的纪念 souvenirs d'enfance">
            <a:hlinkClick r:id="" action="ppaction://media"/>
            <a:extLst>
              <a:ext uri="{FF2B5EF4-FFF2-40B4-BE49-F238E27FC236}">
                <a16:creationId xmlns:a16="http://schemas.microsoft.com/office/drawing/2014/main" id="{240AC786-B1D3-4375-A52D-9E2EE94B30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84584" y="1240396"/>
            <a:ext cx="609600" cy="609600"/>
          </a:xfrm>
          <a:prstGeom prst="rect">
            <a:avLst/>
          </a:prstGeom>
        </p:spPr>
      </p:pic>
      <p:sp>
        <p:nvSpPr>
          <p:cNvPr id="13" name="矩形 259">
            <a:extLst>
              <a:ext uri="{FF2B5EF4-FFF2-40B4-BE49-F238E27FC236}">
                <a16:creationId xmlns:a16="http://schemas.microsoft.com/office/drawing/2014/main" id="{DFB9403C-4C53-40F4-BD63-36BA8AF9B494}"/>
              </a:ext>
            </a:extLst>
          </p:cNvPr>
          <p:cNvSpPr>
            <a:spLocks noChangeArrowheads="1"/>
          </p:cNvSpPr>
          <p:nvPr/>
        </p:nvSpPr>
        <p:spPr bwMode="auto">
          <a:xfrm>
            <a:off x="2195736" y="2417781"/>
            <a:ext cx="5220580"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4000" cap="all" dirty="0">
                <a:solidFill>
                  <a:schemeClr val="tx1">
                    <a:lumMod val="75000"/>
                    <a:lumOff val="25000"/>
                  </a:schemeClr>
                </a:solidFill>
                <a:cs typeface="Arial" panose="020B0604020202020204" pitchFamily="34" charset="0"/>
              </a:rPr>
              <a:t>Safety submit</a:t>
            </a:r>
          </a:p>
        </p:txBody>
      </p:sp>
      <p:sp>
        <p:nvSpPr>
          <p:cNvPr id="16" name="原创设计师QQ598969553                 _15">
            <a:extLst>
              <a:ext uri="{FF2B5EF4-FFF2-40B4-BE49-F238E27FC236}">
                <a16:creationId xmlns:a16="http://schemas.microsoft.com/office/drawing/2014/main" id="{B2966131-B766-47EF-9A5E-9F01F30F3776}"/>
              </a:ext>
            </a:extLst>
          </p:cNvPr>
          <p:cNvSpPr/>
          <p:nvPr/>
        </p:nvSpPr>
        <p:spPr>
          <a:xfrm>
            <a:off x="3235417" y="2896580"/>
            <a:ext cx="2978540" cy="594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100" b="1" dirty="0">
                <a:solidFill>
                  <a:schemeClr val="tx2">
                    <a:lumMod val="50000"/>
                  </a:schemeClr>
                </a:solidFill>
                <a:latin typeface="微软雅黑" panose="020B0503020204020204" pitchFamily="34" charset="-122"/>
                <a:ea typeface="微软雅黑" panose="020B0503020204020204" pitchFamily="34" charset="-122"/>
              </a:rPr>
              <a:t>Data Analyst</a:t>
            </a:r>
          </a:p>
          <a:p>
            <a:pPr algn="ctr"/>
            <a:r>
              <a:rPr lang="en-US" altLang="zh-CN" sz="1100" b="1" dirty="0">
                <a:solidFill>
                  <a:schemeClr val="tx2">
                    <a:lumMod val="50000"/>
                  </a:schemeClr>
                </a:solidFill>
                <a:latin typeface="微软雅黑" panose="020B0503020204020204" pitchFamily="34" charset="-122"/>
                <a:ea typeface="微软雅黑" panose="020B0503020204020204" pitchFamily="34" charset="-122"/>
              </a:rPr>
              <a:t>Zixiang Michael Jin</a:t>
            </a:r>
          </a:p>
        </p:txBody>
      </p:sp>
      <p:sp>
        <p:nvSpPr>
          <p:cNvPr id="17" name="原创设计师QQ598969553                 _16">
            <a:extLst>
              <a:ext uri="{FF2B5EF4-FFF2-40B4-BE49-F238E27FC236}">
                <a16:creationId xmlns:a16="http://schemas.microsoft.com/office/drawing/2014/main" id="{7D1FD1C0-E550-41D0-9284-A0D0204A6895}"/>
              </a:ext>
            </a:extLst>
          </p:cNvPr>
          <p:cNvSpPr txBox="1"/>
          <p:nvPr/>
        </p:nvSpPr>
        <p:spPr>
          <a:xfrm>
            <a:off x="3013375" y="2063453"/>
            <a:ext cx="3585301" cy="354328"/>
          </a:xfrm>
          <a:prstGeom prst="rect">
            <a:avLst/>
          </a:prstGeom>
          <a:noFill/>
          <a:effectLst/>
        </p:spPr>
        <p:txBody>
          <a:bodyPr wrap="square" lIns="68580" tIns="34290" rIns="68580" bIns="34290" rtlCol="0">
            <a:spAutoFit/>
          </a:bodyPr>
          <a:lstStyle/>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Maricopa County – Risk Management</a:t>
            </a:r>
          </a:p>
        </p:txBody>
      </p:sp>
      <p:sp>
        <p:nvSpPr>
          <p:cNvPr id="11" name="矩形 259">
            <a:extLst>
              <a:ext uri="{FF2B5EF4-FFF2-40B4-BE49-F238E27FC236}">
                <a16:creationId xmlns:a16="http://schemas.microsoft.com/office/drawing/2014/main" id="{24367480-89DB-4A9C-BD6D-63C64DDD0CB0}"/>
              </a:ext>
            </a:extLst>
          </p:cNvPr>
          <p:cNvSpPr>
            <a:spLocks noChangeArrowheads="1"/>
          </p:cNvSpPr>
          <p:nvPr/>
        </p:nvSpPr>
        <p:spPr bwMode="auto">
          <a:xfrm>
            <a:off x="3428543" y="1147378"/>
            <a:ext cx="259228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600" cap="all" dirty="0">
                <a:solidFill>
                  <a:schemeClr val="tx1">
                    <a:lumMod val="75000"/>
                    <a:lumOff val="25000"/>
                  </a:schemeClr>
                </a:solidFill>
                <a:latin typeface="Agency FB" panose="020B0503020202020204" pitchFamily="34" charset="0"/>
                <a:ea typeface="方正姚体" panose="02010601030101010101" pitchFamily="2" charset="-122"/>
                <a:cs typeface="Arial" panose="020B0604020202020204" pitchFamily="34" charset="0"/>
              </a:rPr>
              <a:t>2021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0" presetClass="entr" presetSubtype="0" decel="10000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p:cTn id="9" dur="1000" fill="hold"/>
                                        <p:tgtEl>
                                          <p:spTgt spid="12"/>
                                        </p:tgtEl>
                                        <p:attrNameLst>
                                          <p:attrName>ppt_w</p:attrName>
                                        </p:attrNameLst>
                                      </p:cBhvr>
                                      <p:tavLst>
                                        <p:tav tm="0">
                                          <p:val>
                                            <p:strVal val="#ppt_w+.3"/>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Effect transition="in" filter="fade">
                                      <p:cBhvr>
                                        <p:cTn id="11" dur="1000"/>
                                        <p:tgtEl>
                                          <p:spTgt spid="12"/>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3"/>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anim calcmode="lin" valueType="num">
                                      <p:cBhvr>
                                        <p:cTn id="22"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1"/>
                                        </p:tgtEl>
                                      </p:cBhvr>
                                    </p:animEffect>
                                  </p:childTnLst>
                                </p:cTn>
                              </p:par>
                            </p:childTnLst>
                          </p:cTn>
                        </p:par>
                        <p:par>
                          <p:cTn id="25" fill="hold">
                            <p:stCondLst>
                              <p:cond delay="16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1"/>
                                        </p:tgtEl>
                                      </p:cBhvr>
                                    </p:animEffect>
                                    <p:animScale>
                                      <p:cBhvr>
                                        <p:cTn id="28" dur="250" autoRev="1" fill="hold"/>
                                        <p:tgtEl>
                                          <p:spTgt spid="11"/>
                                        </p:tgtEl>
                                      </p:cBhvr>
                                      <p:by x="105000" y="105000"/>
                                    </p:animScale>
                                  </p:childTnLst>
                                </p:cTn>
                              </p:par>
                            </p:childTnLst>
                          </p:cTn>
                        </p:par>
                        <p:par>
                          <p:cTn id="29" fill="hold">
                            <p:stCondLst>
                              <p:cond delay="2150"/>
                            </p:stCondLst>
                            <p:childTnLst>
                              <p:par>
                                <p:cTn id="30" presetID="22"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par>
                          <p:cTn id="33" fill="hold">
                            <p:stCondLst>
                              <p:cond delay="26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3"/>
                                        </p:tgtEl>
                                        <p:attrNameLst>
                                          <p:attrName>ppt_y</p:attrName>
                                        </p:attrNameLst>
                                      </p:cBhvr>
                                      <p:tavLst>
                                        <p:tav tm="0">
                                          <p:val>
                                            <p:strVal val="#ppt_y"/>
                                          </p:val>
                                        </p:tav>
                                        <p:tav tm="100000">
                                          <p:val>
                                            <p:strVal val="#ppt_y"/>
                                          </p:val>
                                        </p:tav>
                                      </p:tavLst>
                                    </p:anim>
                                    <p:anim calcmode="lin" valueType="num">
                                      <p:cBhvr>
                                        <p:cTn id="3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3"/>
                                        </p:tgtEl>
                                      </p:cBhvr>
                                    </p:animEffect>
                                  </p:childTnLst>
                                </p:cTn>
                              </p:par>
                            </p:childTnLst>
                          </p:cTn>
                        </p:par>
                        <p:par>
                          <p:cTn id="41" fill="hold">
                            <p:stCondLst>
                              <p:cond delay="370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13"/>
                                        </p:tgtEl>
                                      </p:cBhvr>
                                    </p:animEffect>
                                    <p:animScale>
                                      <p:cBhvr>
                                        <p:cTn id="44" dur="250" autoRev="1" fill="hold"/>
                                        <p:tgtEl>
                                          <p:spTgt spid="13"/>
                                        </p:tgtEl>
                                      </p:cBhvr>
                                      <p:by x="105000" y="105000"/>
                                    </p:animScale>
                                  </p:childTnLst>
                                </p:cTn>
                              </p:par>
                            </p:childTnLst>
                          </p:cTn>
                        </p:par>
                        <p:par>
                          <p:cTn id="45" fill="hold">
                            <p:stCondLst>
                              <p:cond delay="4200"/>
                            </p:stCondLst>
                            <p:childTnLst>
                              <p:par>
                                <p:cTn id="46" presetID="12" presetClass="entr" presetSubtype="1"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p:tgtEl>
                                          <p:spTgt spid="16"/>
                                        </p:tgtEl>
                                        <p:attrNameLst>
                                          <p:attrName>ppt_y</p:attrName>
                                        </p:attrNameLst>
                                      </p:cBhvr>
                                      <p:tavLst>
                                        <p:tav tm="0">
                                          <p:val>
                                            <p:strVal val="#ppt_y-#ppt_h*1.125000"/>
                                          </p:val>
                                        </p:tav>
                                        <p:tav tm="100000">
                                          <p:val>
                                            <p:strVal val="#ppt_y"/>
                                          </p:val>
                                        </p:tav>
                                      </p:tavLst>
                                    </p:anim>
                                    <p:animEffect transition="in" filter="wipe(down)">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6" grpId="0"/>
      <p:bldP spid="17" grpId="0"/>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4">
            <a:extLst>
              <a:ext uri="{FF2B5EF4-FFF2-40B4-BE49-F238E27FC236}">
                <a16:creationId xmlns:a16="http://schemas.microsoft.com/office/drawing/2014/main" id="{6045BC4B-46A8-4C97-AA35-1A46621F8705}"/>
              </a:ext>
            </a:extLst>
          </p:cNvPr>
          <p:cNvSpPr/>
          <p:nvPr/>
        </p:nvSpPr>
        <p:spPr>
          <a:xfrm>
            <a:off x="154119" y="2012509"/>
            <a:ext cx="5001313" cy="2576881"/>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1" name="矩形 25">
            <a:extLst>
              <a:ext uri="{FF2B5EF4-FFF2-40B4-BE49-F238E27FC236}">
                <a16:creationId xmlns:a16="http://schemas.microsoft.com/office/drawing/2014/main" id="{F355231A-DF4A-4BD5-AF05-28A73643D49D}"/>
              </a:ext>
            </a:extLst>
          </p:cNvPr>
          <p:cNvSpPr/>
          <p:nvPr/>
        </p:nvSpPr>
        <p:spPr>
          <a:xfrm>
            <a:off x="5266172" y="1853935"/>
            <a:ext cx="108012" cy="16566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sp>
        <p:nvSpPr>
          <p:cNvPr id="12" name="矩形 26">
            <a:extLst>
              <a:ext uri="{FF2B5EF4-FFF2-40B4-BE49-F238E27FC236}">
                <a16:creationId xmlns:a16="http://schemas.microsoft.com/office/drawing/2014/main" id="{679CF7AC-C2FC-4AF2-96B1-31471BA66897}"/>
              </a:ext>
            </a:extLst>
          </p:cNvPr>
          <p:cNvSpPr/>
          <p:nvPr/>
        </p:nvSpPr>
        <p:spPr>
          <a:xfrm rot="5400000">
            <a:off x="4492073" y="1007836"/>
            <a:ext cx="108045" cy="16561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sp>
        <p:nvSpPr>
          <p:cNvPr id="13" name="矩形 27">
            <a:extLst>
              <a:ext uri="{FF2B5EF4-FFF2-40B4-BE49-F238E27FC236}">
                <a16:creationId xmlns:a16="http://schemas.microsoft.com/office/drawing/2014/main" id="{7121E5CF-4247-416B-97FB-6DCE915DDF69}"/>
              </a:ext>
            </a:extLst>
          </p:cNvPr>
          <p:cNvSpPr/>
          <p:nvPr/>
        </p:nvSpPr>
        <p:spPr>
          <a:xfrm>
            <a:off x="323528" y="1062002"/>
            <a:ext cx="7827466" cy="307777"/>
          </a:xfrm>
          <a:prstGeom prst="rect">
            <a:avLst/>
          </a:prstGeom>
        </p:spPr>
        <p:txBody>
          <a:bodyPr wrap="square">
            <a:spAutoFit/>
          </a:bodyPr>
          <a:lstStyle/>
          <a:p>
            <a:r>
              <a:rPr lang="en-US" sz="1400" b="1" dirty="0"/>
              <a:t>With a good problem statement, teams:</a:t>
            </a:r>
          </a:p>
        </p:txBody>
      </p:sp>
      <p:sp>
        <p:nvSpPr>
          <p:cNvPr id="14" name="矩形 28">
            <a:extLst>
              <a:ext uri="{FF2B5EF4-FFF2-40B4-BE49-F238E27FC236}">
                <a16:creationId xmlns:a16="http://schemas.microsoft.com/office/drawing/2014/main" id="{F0CB5172-D6B6-4409-9F14-868FEDE7CF1B}"/>
              </a:ext>
            </a:extLst>
          </p:cNvPr>
          <p:cNvSpPr/>
          <p:nvPr/>
        </p:nvSpPr>
        <p:spPr>
          <a:xfrm>
            <a:off x="5569184" y="1600436"/>
            <a:ext cx="3355397" cy="15234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400" b="1" dirty="0">
                <a:solidFill>
                  <a:srgbClr val="C00000"/>
                </a:solidFill>
              </a:rPr>
              <a:t>Align</a:t>
            </a:r>
            <a:r>
              <a:rPr lang="en-US" sz="1400" dirty="0"/>
              <a:t> their efforts toward a common goal</a:t>
            </a:r>
          </a:p>
          <a:p>
            <a:pPr marL="285750" indent="-285750">
              <a:buFont typeface="Arial" panose="020B0604020202020204" pitchFamily="34" charset="0"/>
              <a:buChar char="•"/>
            </a:pPr>
            <a:r>
              <a:rPr lang="en-US" sz="1400" b="1" dirty="0">
                <a:solidFill>
                  <a:srgbClr val="C00000"/>
                </a:solidFill>
              </a:rPr>
              <a:t>Define</a:t>
            </a:r>
            <a:r>
              <a:rPr lang="en-US" sz="1400" dirty="0"/>
              <a:t> what that goal is</a:t>
            </a:r>
          </a:p>
          <a:p>
            <a:pPr marL="285750" indent="-285750">
              <a:buFont typeface="Arial" panose="020B0604020202020204" pitchFamily="34" charset="0"/>
              <a:buChar char="•"/>
            </a:pPr>
            <a:r>
              <a:rPr lang="en-US" sz="1400" b="1" dirty="0">
                <a:solidFill>
                  <a:srgbClr val="C00000"/>
                </a:solidFill>
              </a:rPr>
              <a:t>Care</a:t>
            </a:r>
            <a:r>
              <a:rPr lang="en-US" sz="1400" dirty="0"/>
              <a:t> about meeting the goal</a:t>
            </a:r>
          </a:p>
          <a:p>
            <a:pPr marL="285750" indent="-285750" algn="just">
              <a:buClr>
                <a:srgbClr val="13CADD"/>
              </a:buClr>
              <a:buFont typeface="Arial" panose="020B0604020202020204" pitchFamily="34" charset="0"/>
              <a:buChar char="•"/>
            </a:pPr>
            <a:endParaRPr lang="en-US" altLang="zh-CN" sz="1400" b="0" dirty="0">
              <a:latin typeface="微软雅黑" pitchFamily="34" charset="-122"/>
              <a:ea typeface="微软雅黑" pitchFamily="34" charset="-122"/>
            </a:endParaRPr>
          </a:p>
        </p:txBody>
      </p:sp>
      <p:sp>
        <p:nvSpPr>
          <p:cNvPr id="15" name="矩形 29">
            <a:extLst>
              <a:ext uri="{FF2B5EF4-FFF2-40B4-BE49-F238E27FC236}">
                <a16:creationId xmlns:a16="http://schemas.microsoft.com/office/drawing/2014/main" id="{3FAACEA0-EC7B-440A-A3F6-72FBFB642E79}"/>
              </a:ext>
            </a:extLst>
          </p:cNvPr>
          <p:cNvSpPr/>
          <p:nvPr/>
        </p:nvSpPr>
        <p:spPr>
          <a:xfrm>
            <a:off x="5569184" y="3330404"/>
            <a:ext cx="3355397" cy="12589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buClr>
                <a:srgbClr val="13CADD"/>
              </a:buClr>
            </a:pPr>
            <a:endParaRPr lang="en-US" sz="1200" dirty="0"/>
          </a:p>
          <a:p>
            <a:pPr algn="just">
              <a:buClr>
                <a:srgbClr val="13CADD"/>
              </a:buClr>
            </a:pPr>
            <a:r>
              <a:rPr lang="en-US" sz="1200" dirty="0"/>
              <a:t>Problem statements </a:t>
            </a:r>
            <a:r>
              <a:rPr lang="en-US" sz="1200" dirty="0">
                <a:solidFill>
                  <a:srgbClr val="C00000"/>
                </a:solidFill>
              </a:rPr>
              <a:t>fall apart </a:t>
            </a:r>
            <a:r>
              <a:rPr lang="en-US" sz="1200" dirty="0"/>
              <a:t>when they’re too vague or too prescriptive. Ultimately, you and your team need to judge whether a problem statement is working for you. Does it help your team recognize what their focus is? Does it keep you aligned in the same direction?</a:t>
            </a:r>
          </a:p>
          <a:p>
            <a:pPr algn="just">
              <a:buClr>
                <a:srgbClr val="13CADD"/>
              </a:buClr>
            </a:pPr>
            <a:endParaRPr lang="en-US" altLang="zh-CN" sz="1200" b="0" dirty="0">
              <a:latin typeface="微软雅黑" pitchFamily="34" charset="-122"/>
              <a:ea typeface="微软雅黑" pitchFamily="34" charset="-122"/>
            </a:endParaRPr>
          </a:p>
        </p:txBody>
      </p:sp>
      <p:pic>
        <p:nvPicPr>
          <p:cNvPr id="16" name="Picture 15">
            <a:extLst>
              <a:ext uri="{FF2B5EF4-FFF2-40B4-BE49-F238E27FC236}">
                <a16:creationId xmlns:a16="http://schemas.microsoft.com/office/drawing/2014/main" id="{6FB56A07-B09C-453C-A9F5-1F874E5A87B8}"/>
              </a:ext>
            </a:extLst>
          </p:cNvPr>
          <p:cNvPicPr>
            <a:picLocks noChangeAspect="1"/>
          </p:cNvPicPr>
          <p:nvPr/>
        </p:nvPicPr>
        <p:blipFill>
          <a:blip r:embed="rId5"/>
          <a:stretch>
            <a:fillRect/>
          </a:stretch>
        </p:blipFill>
        <p:spPr>
          <a:xfrm>
            <a:off x="5004" y="124272"/>
            <a:ext cx="200025" cy="600075"/>
          </a:xfrm>
          <a:prstGeom prst="rect">
            <a:avLst/>
          </a:prstGeom>
        </p:spPr>
      </p:pic>
      <p:sp>
        <p:nvSpPr>
          <p:cNvPr id="17" name="PA_淘宝店chenying0907 4">
            <a:extLst>
              <a:ext uri="{FF2B5EF4-FFF2-40B4-BE49-F238E27FC236}">
                <a16:creationId xmlns:a16="http://schemas.microsoft.com/office/drawing/2014/main" id="{17982257-0051-4D8D-A2A6-1FC1718A8570}"/>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altLang="zh-CN" sz="2800" dirty="0">
                <a:solidFill>
                  <a:srgbClr val="C00000"/>
                </a:solidFill>
                <a:sym typeface="Arial" panose="020B0604020202020204" pitchFamily="34" charset="0"/>
              </a:rPr>
              <a:t>Problem Statement</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09999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build="p"/>
      <p:bldP spid="14" grpId="0" animBg="1"/>
      <p:bldP spid="15"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B56A07-B09C-453C-A9F5-1F874E5A87B8}"/>
              </a:ext>
            </a:extLst>
          </p:cNvPr>
          <p:cNvPicPr>
            <a:picLocks noChangeAspect="1"/>
          </p:cNvPicPr>
          <p:nvPr/>
        </p:nvPicPr>
        <p:blipFill>
          <a:blip r:embed="rId3"/>
          <a:stretch>
            <a:fillRect/>
          </a:stretch>
        </p:blipFill>
        <p:spPr>
          <a:xfrm>
            <a:off x="5004" y="124272"/>
            <a:ext cx="200025" cy="600075"/>
          </a:xfrm>
          <a:prstGeom prst="rect">
            <a:avLst/>
          </a:prstGeom>
        </p:spPr>
      </p:pic>
      <p:sp>
        <p:nvSpPr>
          <p:cNvPr id="17" name="PA_淘宝店chenying0907 4">
            <a:extLst>
              <a:ext uri="{FF2B5EF4-FFF2-40B4-BE49-F238E27FC236}">
                <a16:creationId xmlns:a16="http://schemas.microsoft.com/office/drawing/2014/main" id="{17982257-0051-4D8D-A2A6-1FC1718A8570}"/>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altLang="zh-CN" sz="2800" dirty="0">
                <a:solidFill>
                  <a:srgbClr val="C00000"/>
                </a:solidFill>
                <a:sym typeface="Arial" panose="020B0604020202020204" pitchFamily="34" charset="0"/>
              </a:rPr>
              <a:t>Database Design</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8" name="Picture 2" descr="Image for post">
            <a:extLst>
              <a:ext uri="{FF2B5EF4-FFF2-40B4-BE49-F238E27FC236}">
                <a16:creationId xmlns:a16="http://schemas.microsoft.com/office/drawing/2014/main" id="{C4A16BAA-AF01-4FE4-9068-2AC526CA5A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557" y="1187095"/>
            <a:ext cx="2905294" cy="25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584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B56A07-B09C-453C-A9F5-1F874E5A87B8}"/>
              </a:ext>
            </a:extLst>
          </p:cNvPr>
          <p:cNvPicPr>
            <a:picLocks noChangeAspect="1"/>
          </p:cNvPicPr>
          <p:nvPr/>
        </p:nvPicPr>
        <p:blipFill>
          <a:blip r:embed="rId23"/>
          <a:stretch>
            <a:fillRect/>
          </a:stretch>
        </p:blipFill>
        <p:spPr>
          <a:xfrm>
            <a:off x="5004" y="124272"/>
            <a:ext cx="200025" cy="600075"/>
          </a:xfrm>
          <a:prstGeom prst="rect">
            <a:avLst/>
          </a:prstGeom>
        </p:spPr>
      </p:pic>
      <p:sp>
        <p:nvSpPr>
          <p:cNvPr id="17" name="PA_淘宝店chenying0907 4">
            <a:extLst>
              <a:ext uri="{FF2B5EF4-FFF2-40B4-BE49-F238E27FC236}">
                <a16:creationId xmlns:a16="http://schemas.microsoft.com/office/drawing/2014/main" id="{17982257-0051-4D8D-A2A6-1FC1718A8570}"/>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altLang="zh-CN" sz="2800" dirty="0">
                <a:solidFill>
                  <a:srgbClr val="C00000"/>
                </a:solidFill>
                <a:sym typeface="Arial" panose="020B0604020202020204" pitchFamily="34" charset="0"/>
              </a:rPr>
              <a:t>Reporting System</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PA_淘宝店chenying0907 22">
            <a:extLst>
              <a:ext uri="{FF2B5EF4-FFF2-40B4-BE49-F238E27FC236}">
                <a16:creationId xmlns:a16="http://schemas.microsoft.com/office/drawing/2014/main" id="{4C2F0582-2E6D-43FE-93F0-2CFD348CEE67}"/>
              </a:ext>
            </a:extLst>
          </p:cNvPr>
          <p:cNvSpPr>
            <a:spLocks/>
          </p:cNvSpPr>
          <p:nvPr>
            <p:custDataLst>
              <p:tags r:id="rId2"/>
            </p:custDataLst>
          </p:nvPr>
        </p:nvSpPr>
        <p:spPr bwMode="auto">
          <a:xfrm>
            <a:off x="3792453" y="2858173"/>
            <a:ext cx="1508546" cy="1509478"/>
          </a:xfrm>
          <a:custGeom>
            <a:avLst/>
            <a:gdLst>
              <a:gd name="T0" fmla="*/ 187 w 240"/>
              <a:gd name="T1" fmla="*/ 0 h 240"/>
              <a:gd name="T2" fmla="*/ 134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7 w 240"/>
              <a:gd name="T21" fmla="*/ 106 h 240"/>
              <a:gd name="T22" fmla="*/ 187 w 240"/>
              <a:gd name="T23" fmla="*/ 106 h 240"/>
              <a:gd name="T24" fmla="*/ 240 w 240"/>
              <a:gd name="T25" fmla="*/ 53 h 240"/>
              <a:gd name="T26" fmla="*/ 187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7" y="0"/>
                </a:moveTo>
                <a:cubicBezTo>
                  <a:pt x="157" y="0"/>
                  <a:pt x="134" y="24"/>
                  <a:pt x="134" y="53"/>
                </a:cubicBezTo>
                <a:cubicBezTo>
                  <a:pt x="134" y="106"/>
                  <a:pt x="106" y="134"/>
                  <a:pt x="53" y="134"/>
                </a:cubicBezTo>
                <a:cubicBezTo>
                  <a:pt x="53" y="134"/>
                  <a:pt x="53" y="134"/>
                  <a:pt x="53" y="134"/>
                </a:cubicBezTo>
                <a:cubicBezTo>
                  <a:pt x="53" y="134"/>
                  <a:pt x="53" y="134"/>
                  <a:pt x="53" y="134"/>
                </a:cubicBezTo>
                <a:cubicBezTo>
                  <a:pt x="24" y="134"/>
                  <a:pt x="0" y="157"/>
                  <a:pt x="0" y="187"/>
                </a:cubicBezTo>
                <a:cubicBezTo>
                  <a:pt x="0" y="216"/>
                  <a:pt x="24" y="240"/>
                  <a:pt x="53" y="240"/>
                </a:cubicBezTo>
                <a:cubicBezTo>
                  <a:pt x="82" y="240"/>
                  <a:pt x="106" y="216"/>
                  <a:pt x="106" y="187"/>
                </a:cubicBezTo>
                <a:cubicBezTo>
                  <a:pt x="106" y="187"/>
                  <a:pt x="106" y="187"/>
                  <a:pt x="106" y="187"/>
                </a:cubicBezTo>
                <a:cubicBezTo>
                  <a:pt x="106" y="187"/>
                  <a:pt x="106" y="187"/>
                  <a:pt x="106" y="187"/>
                </a:cubicBezTo>
                <a:cubicBezTo>
                  <a:pt x="106" y="134"/>
                  <a:pt x="134" y="106"/>
                  <a:pt x="187" y="106"/>
                </a:cubicBezTo>
                <a:cubicBezTo>
                  <a:pt x="187" y="106"/>
                  <a:pt x="187" y="106"/>
                  <a:pt x="187" y="106"/>
                </a:cubicBezTo>
                <a:cubicBezTo>
                  <a:pt x="216" y="106"/>
                  <a:pt x="240" y="82"/>
                  <a:pt x="240" y="53"/>
                </a:cubicBezTo>
                <a:cubicBezTo>
                  <a:pt x="240" y="24"/>
                  <a:pt x="216" y="0"/>
                  <a:pt x="187" y="0"/>
                </a:cubicBezTo>
                <a:close/>
              </a:path>
            </a:pathLst>
          </a:custGeom>
          <a:solidFill>
            <a:schemeClr val="accent3">
              <a:alpha val="50000"/>
            </a:schemeClr>
          </a:solidFill>
          <a:ln w="6350">
            <a:noFill/>
          </a:ln>
        </p:spPr>
        <p:txBody>
          <a:bodyPr/>
          <a:lstStyle/>
          <a:p>
            <a:endParaRPr lang="zh-CN" altLang="en-US"/>
          </a:p>
        </p:txBody>
      </p:sp>
      <p:sp>
        <p:nvSpPr>
          <p:cNvPr id="6" name="PA_淘宝店chenying0907 23">
            <a:extLst>
              <a:ext uri="{FF2B5EF4-FFF2-40B4-BE49-F238E27FC236}">
                <a16:creationId xmlns:a16="http://schemas.microsoft.com/office/drawing/2014/main" id="{680496FE-F32F-4B72-A1CC-419B9AB1EEFB}"/>
              </a:ext>
            </a:extLst>
          </p:cNvPr>
          <p:cNvSpPr>
            <a:spLocks/>
          </p:cNvSpPr>
          <p:nvPr>
            <p:custDataLst>
              <p:tags r:id="rId3"/>
            </p:custDataLst>
          </p:nvPr>
        </p:nvSpPr>
        <p:spPr bwMode="auto">
          <a:xfrm>
            <a:off x="3039510" y="2104766"/>
            <a:ext cx="1505885" cy="1509478"/>
          </a:xfrm>
          <a:custGeom>
            <a:avLst/>
            <a:gdLst>
              <a:gd name="T0" fmla="*/ 0 w 240"/>
              <a:gd name="T1" fmla="*/ 53 h 240"/>
              <a:gd name="T2" fmla="*/ 53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6 w 240"/>
              <a:gd name="T21" fmla="*/ 53 h 240"/>
              <a:gd name="T22" fmla="*/ 106 w 240"/>
              <a:gd name="T23" fmla="*/ 53 h 240"/>
              <a:gd name="T24" fmla="*/ 53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3" y="106"/>
                </a:cubicBezTo>
                <a:cubicBezTo>
                  <a:pt x="106" y="106"/>
                  <a:pt x="134" y="134"/>
                  <a:pt x="134" y="187"/>
                </a:cubicBezTo>
                <a:cubicBezTo>
                  <a:pt x="134" y="187"/>
                  <a:pt x="134" y="187"/>
                  <a:pt x="134" y="187"/>
                </a:cubicBezTo>
                <a:cubicBezTo>
                  <a:pt x="134" y="187"/>
                  <a:pt x="134" y="187"/>
                  <a:pt x="134" y="187"/>
                </a:cubicBezTo>
                <a:cubicBezTo>
                  <a:pt x="134" y="216"/>
                  <a:pt x="157" y="240"/>
                  <a:pt x="187" y="240"/>
                </a:cubicBezTo>
                <a:cubicBezTo>
                  <a:pt x="216" y="240"/>
                  <a:pt x="240" y="216"/>
                  <a:pt x="240" y="187"/>
                </a:cubicBezTo>
                <a:cubicBezTo>
                  <a:pt x="240" y="158"/>
                  <a:pt x="216" y="134"/>
                  <a:pt x="187" y="134"/>
                </a:cubicBezTo>
                <a:cubicBezTo>
                  <a:pt x="187" y="134"/>
                  <a:pt x="187" y="134"/>
                  <a:pt x="187" y="134"/>
                </a:cubicBezTo>
                <a:cubicBezTo>
                  <a:pt x="187" y="134"/>
                  <a:pt x="187" y="134"/>
                  <a:pt x="187" y="134"/>
                </a:cubicBezTo>
                <a:cubicBezTo>
                  <a:pt x="134" y="134"/>
                  <a:pt x="106" y="106"/>
                  <a:pt x="106" y="53"/>
                </a:cubicBezTo>
                <a:cubicBezTo>
                  <a:pt x="106" y="53"/>
                  <a:pt x="106" y="53"/>
                  <a:pt x="106" y="53"/>
                </a:cubicBezTo>
                <a:cubicBezTo>
                  <a:pt x="106" y="24"/>
                  <a:pt x="82" y="0"/>
                  <a:pt x="53" y="0"/>
                </a:cubicBezTo>
                <a:cubicBezTo>
                  <a:pt x="24" y="0"/>
                  <a:pt x="0" y="24"/>
                  <a:pt x="0" y="53"/>
                </a:cubicBezTo>
                <a:close/>
              </a:path>
            </a:pathLst>
          </a:custGeom>
          <a:solidFill>
            <a:schemeClr val="accent3">
              <a:alpha val="50000"/>
            </a:schemeClr>
          </a:solidFill>
          <a:ln w="6350">
            <a:noFill/>
          </a:ln>
        </p:spPr>
        <p:txBody>
          <a:bodyPr/>
          <a:lstStyle/>
          <a:p>
            <a:endParaRPr lang="zh-CN" altLang="en-US"/>
          </a:p>
        </p:txBody>
      </p:sp>
      <p:sp>
        <p:nvSpPr>
          <p:cNvPr id="7" name="PA_淘宝店chenying0907 24">
            <a:extLst>
              <a:ext uri="{FF2B5EF4-FFF2-40B4-BE49-F238E27FC236}">
                <a16:creationId xmlns:a16="http://schemas.microsoft.com/office/drawing/2014/main" id="{1967A4B7-DC9E-4E79-85C5-522BEF82C16E}"/>
              </a:ext>
            </a:extLst>
          </p:cNvPr>
          <p:cNvSpPr>
            <a:spLocks/>
          </p:cNvSpPr>
          <p:nvPr>
            <p:custDataLst>
              <p:tags r:id="rId4"/>
            </p:custDataLst>
          </p:nvPr>
        </p:nvSpPr>
        <p:spPr bwMode="auto">
          <a:xfrm>
            <a:off x="3848325" y="1348695"/>
            <a:ext cx="1508546" cy="1509478"/>
          </a:xfrm>
          <a:custGeom>
            <a:avLst/>
            <a:gdLst>
              <a:gd name="T0" fmla="*/ 186 w 240"/>
              <a:gd name="T1" fmla="*/ 0 h 240"/>
              <a:gd name="T2" fmla="*/ 133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6 w 240"/>
              <a:gd name="T21" fmla="*/ 106 h 240"/>
              <a:gd name="T22" fmla="*/ 186 w 240"/>
              <a:gd name="T23" fmla="*/ 106 h 240"/>
              <a:gd name="T24" fmla="*/ 240 w 240"/>
              <a:gd name="T25" fmla="*/ 53 h 240"/>
              <a:gd name="T26" fmla="*/ 186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6" y="0"/>
                </a:moveTo>
                <a:cubicBezTo>
                  <a:pt x="157" y="0"/>
                  <a:pt x="133" y="24"/>
                  <a:pt x="133" y="53"/>
                </a:cubicBezTo>
                <a:cubicBezTo>
                  <a:pt x="133" y="106"/>
                  <a:pt x="106" y="134"/>
                  <a:pt x="53" y="134"/>
                </a:cubicBezTo>
                <a:cubicBezTo>
                  <a:pt x="53" y="134"/>
                  <a:pt x="53" y="134"/>
                  <a:pt x="53" y="134"/>
                </a:cubicBezTo>
                <a:cubicBezTo>
                  <a:pt x="53" y="134"/>
                  <a:pt x="53" y="134"/>
                  <a:pt x="53" y="134"/>
                </a:cubicBezTo>
                <a:cubicBezTo>
                  <a:pt x="23" y="134"/>
                  <a:pt x="0" y="158"/>
                  <a:pt x="0" y="187"/>
                </a:cubicBezTo>
                <a:cubicBezTo>
                  <a:pt x="0" y="216"/>
                  <a:pt x="23" y="240"/>
                  <a:pt x="53" y="240"/>
                </a:cubicBezTo>
                <a:cubicBezTo>
                  <a:pt x="82" y="240"/>
                  <a:pt x="106" y="216"/>
                  <a:pt x="106" y="187"/>
                </a:cubicBezTo>
                <a:cubicBezTo>
                  <a:pt x="106" y="187"/>
                  <a:pt x="106" y="187"/>
                  <a:pt x="106" y="187"/>
                </a:cubicBezTo>
                <a:cubicBezTo>
                  <a:pt x="106" y="187"/>
                  <a:pt x="106" y="187"/>
                  <a:pt x="106" y="187"/>
                </a:cubicBezTo>
                <a:cubicBezTo>
                  <a:pt x="106" y="134"/>
                  <a:pt x="133" y="106"/>
                  <a:pt x="186" y="106"/>
                </a:cubicBezTo>
                <a:cubicBezTo>
                  <a:pt x="186" y="106"/>
                  <a:pt x="186" y="106"/>
                  <a:pt x="186" y="106"/>
                </a:cubicBezTo>
                <a:cubicBezTo>
                  <a:pt x="216" y="106"/>
                  <a:pt x="240" y="83"/>
                  <a:pt x="240" y="53"/>
                </a:cubicBezTo>
                <a:cubicBezTo>
                  <a:pt x="240" y="24"/>
                  <a:pt x="216" y="0"/>
                  <a:pt x="186" y="0"/>
                </a:cubicBezTo>
                <a:close/>
              </a:path>
            </a:pathLst>
          </a:custGeom>
          <a:solidFill>
            <a:schemeClr val="accent1">
              <a:alpha val="50000"/>
            </a:schemeClr>
          </a:solidFill>
          <a:ln w="6350">
            <a:noFill/>
          </a:ln>
        </p:spPr>
        <p:txBody>
          <a:bodyPr/>
          <a:lstStyle/>
          <a:p>
            <a:endParaRPr lang="zh-CN" altLang="en-US"/>
          </a:p>
        </p:txBody>
      </p:sp>
      <p:sp>
        <p:nvSpPr>
          <p:cNvPr id="8" name="PA_淘宝店chenying0907 25">
            <a:extLst>
              <a:ext uri="{FF2B5EF4-FFF2-40B4-BE49-F238E27FC236}">
                <a16:creationId xmlns:a16="http://schemas.microsoft.com/office/drawing/2014/main" id="{B1F1AF87-64A0-4AD4-94FB-E6BF25C0EAEB}"/>
              </a:ext>
            </a:extLst>
          </p:cNvPr>
          <p:cNvSpPr>
            <a:spLocks/>
          </p:cNvSpPr>
          <p:nvPr>
            <p:custDataLst>
              <p:tags r:id="rId5"/>
            </p:custDataLst>
          </p:nvPr>
        </p:nvSpPr>
        <p:spPr bwMode="auto">
          <a:xfrm>
            <a:off x="4603927" y="2104766"/>
            <a:ext cx="1500563" cy="1509478"/>
          </a:xfrm>
          <a:custGeom>
            <a:avLst/>
            <a:gdLst>
              <a:gd name="T0" fmla="*/ 0 w 239"/>
              <a:gd name="T1" fmla="*/ 53 h 240"/>
              <a:gd name="T2" fmla="*/ 53 w 239"/>
              <a:gd name="T3" fmla="*/ 106 h 240"/>
              <a:gd name="T4" fmla="*/ 133 w 239"/>
              <a:gd name="T5" fmla="*/ 187 h 240"/>
              <a:gd name="T6" fmla="*/ 133 w 239"/>
              <a:gd name="T7" fmla="*/ 187 h 240"/>
              <a:gd name="T8" fmla="*/ 133 w 239"/>
              <a:gd name="T9" fmla="*/ 187 h 240"/>
              <a:gd name="T10" fmla="*/ 186 w 239"/>
              <a:gd name="T11" fmla="*/ 240 h 240"/>
              <a:gd name="T12" fmla="*/ 239 w 239"/>
              <a:gd name="T13" fmla="*/ 187 h 240"/>
              <a:gd name="T14" fmla="*/ 186 w 239"/>
              <a:gd name="T15" fmla="*/ 134 h 240"/>
              <a:gd name="T16" fmla="*/ 186 w 239"/>
              <a:gd name="T17" fmla="*/ 134 h 240"/>
              <a:gd name="T18" fmla="*/ 186 w 239"/>
              <a:gd name="T19" fmla="*/ 134 h 240"/>
              <a:gd name="T20" fmla="*/ 106 w 239"/>
              <a:gd name="T21" fmla="*/ 53 h 240"/>
              <a:gd name="T22" fmla="*/ 106 w 239"/>
              <a:gd name="T23" fmla="*/ 53 h 240"/>
              <a:gd name="T24" fmla="*/ 53 w 239"/>
              <a:gd name="T25" fmla="*/ 0 h 240"/>
              <a:gd name="T26" fmla="*/ 0 w 239"/>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40">
                <a:moveTo>
                  <a:pt x="0" y="53"/>
                </a:moveTo>
                <a:cubicBezTo>
                  <a:pt x="0" y="83"/>
                  <a:pt x="23" y="106"/>
                  <a:pt x="53" y="106"/>
                </a:cubicBezTo>
                <a:cubicBezTo>
                  <a:pt x="106" y="106"/>
                  <a:pt x="133" y="134"/>
                  <a:pt x="133" y="187"/>
                </a:cubicBezTo>
                <a:cubicBezTo>
                  <a:pt x="133" y="187"/>
                  <a:pt x="133" y="187"/>
                  <a:pt x="133" y="187"/>
                </a:cubicBezTo>
                <a:cubicBezTo>
                  <a:pt x="133" y="187"/>
                  <a:pt x="133" y="187"/>
                  <a:pt x="133" y="187"/>
                </a:cubicBezTo>
                <a:cubicBezTo>
                  <a:pt x="133" y="216"/>
                  <a:pt x="157" y="240"/>
                  <a:pt x="186" y="240"/>
                </a:cubicBezTo>
                <a:cubicBezTo>
                  <a:pt x="216" y="240"/>
                  <a:pt x="239" y="216"/>
                  <a:pt x="239" y="187"/>
                </a:cubicBezTo>
                <a:cubicBezTo>
                  <a:pt x="239" y="158"/>
                  <a:pt x="216" y="134"/>
                  <a:pt x="186" y="134"/>
                </a:cubicBezTo>
                <a:cubicBezTo>
                  <a:pt x="186" y="134"/>
                  <a:pt x="186" y="134"/>
                  <a:pt x="186" y="134"/>
                </a:cubicBezTo>
                <a:cubicBezTo>
                  <a:pt x="186" y="134"/>
                  <a:pt x="186" y="134"/>
                  <a:pt x="186" y="134"/>
                </a:cubicBezTo>
                <a:cubicBezTo>
                  <a:pt x="133" y="134"/>
                  <a:pt x="106" y="106"/>
                  <a:pt x="106" y="53"/>
                </a:cubicBezTo>
                <a:cubicBezTo>
                  <a:pt x="106" y="53"/>
                  <a:pt x="106" y="53"/>
                  <a:pt x="106" y="53"/>
                </a:cubicBezTo>
                <a:cubicBezTo>
                  <a:pt x="106" y="24"/>
                  <a:pt x="82" y="0"/>
                  <a:pt x="53" y="0"/>
                </a:cubicBezTo>
                <a:cubicBezTo>
                  <a:pt x="23" y="0"/>
                  <a:pt x="0" y="24"/>
                  <a:pt x="0" y="53"/>
                </a:cubicBezTo>
                <a:close/>
              </a:path>
            </a:pathLst>
          </a:custGeom>
          <a:solidFill>
            <a:schemeClr val="accent3">
              <a:alpha val="50000"/>
            </a:schemeClr>
          </a:solidFill>
          <a:ln w="6350">
            <a:noFill/>
          </a:ln>
        </p:spPr>
        <p:txBody>
          <a:bodyPr/>
          <a:lstStyle/>
          <a:p>
            <a:endParaRPr lang="zh-CN" altLang="en-US"/>
          </a:p>
        </p:txBody>
      </p:sp>
      <p:sp>
        <p:nvSpPr>
          <p:cNvPr id="9" name="PA_淘宝店chenying0907 26">
            <a:extLst>
              <a:ext uri="{FF2B5EF4-FFF2-40B4-BE49-F238E27FC236}">
                <a16:creationId xmlns:a16="http://schemas.microsoft.com/office/drawing/2014/main" id="{65AAD64E-32CB-4EF8-98F5-E2276ACDE20D}"/>
              </a:ext>
            </a:extLst>
          </p:cNvPr>
          <p:cNvSpPr>
            <a:spLocks/>
          </p:cNvSpPr>
          <p:nvPr>
            <p:custDataLst>
              <p:tags r:id="rId6"/>
            </p:custDataLst>
          </p:nvPr>
        </p:nvSpPr>
        <p:spPr bwMode="auto">
          <a:xfrm>
            <a:off x="3833129" y="3729757"/>
            <a:ext cx="586452" cy="604909"/>
          </a:xfrm>
          <a:custGeom>
            <a:avLst/>
            <a:gdLst>
              <a:gd name="T0" fmla="*/ 11 w 96"/>
              <a:gd name="T1" fmla="*/ 20 h 99"/>
              <a:gd name="T2" fmla="*/ 43 w 96"/>
              <a:gd name="T3" fmla="*/ 3 h 99"/>
              <a:gd name="T4" fmla="*/ 94 w 96"/>
              <a:gd name="T5" fmla="*/ 44 h 99"/>
              <a:gd name="T6" fmla="*/ 84 w 96"/>
              <a:gd name="T7" fmla="*/ 79 h 99"/>
              <a:gd name="T8" fmla="*/ 53 w 96"/>
              <a:gd name="T9" fmla="*/ 96 h 99"/>
              <a:gd name="T10" fmla="*/ 1 w 96"/>
              <a:gd name="T11" fmla="*/ 54 h 99"/>
              <a:gd name="T12" fmla="*/ 11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0"/>
                </a:moveTo>
                <a:cubicBezTo>
                  <a:pt x="19" y="11"/>
                  <a:pt x="30" y="4"/>
                  <a:pt x="43" y="3"/>
                </a:cubicBezTo>
                <a:cubicBezTo>
                  <a:pt x="69" y="0"/>
                  <a:pt x="92" y="18"/>
                  <a:pt x="94" y="44"/>
                </a:cubicBezTo>
                <a:cubicBezTo>
                  <a:pt x="96" y="57"/>
                  <a:pt x="92" y="69"/>
                  <a:pt x="84" y="79"/>
                </a:cubicBezTo>
                <a:cubicBezTo>
                  <a:pt x="77" y="88"/>
                  <a:pt x="66" y="94"/>
                  <a:pt x="53" y="96"/>
                </a:cubicBezTo>
                <a:cubicBezTo>
                  <a:pt x="27" y="99"/>
                  <a:pt x="4" y="80"/>
                  <a:pt x="1" y="54"/>
                </a:cubicBezTo>
                <a:cubicBezTo>
                  <a:pt x="0" y="42"/>
                  <a:pt x="4" y="29"/>
                  <a:pt x="11"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03</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0" name="PA_淘宝店chenying0907 27">
            <a:extLst>
              <a:ext uri="{FF2B5EF4-FFF2-40B4-BE49-F238E27FC236}">
                <a16:creationId xmlns:a16="http://schemas.microsoft.com/office/drawing/2014/main" id="{5923ABDF-7C01-486C-8AAB-3420DC7E2E00}"/>
              </a:ext>
            </a:extLst>
          </p:cNvPr>
          <p:cNvSpPr>
            <a:spLocks/>
          </p:cNvSpPr>
          <p:nvPr>
            <p:custDataLst>
              <p:tags r:id="rId7"/>
            </p:custDataLst>
          </p:nvPr>
        </p:nvSpPr>
        <p:spPr bwMode="auto">
          <a:xfrm>
            <a:off x="4673870" y="2893704"/>
            <a:ext cx="586452" cy="597154"/>
          </a:xfrm>
          <a:custGeom>
            <a:avLst/>
            <a:gdLst>
              <a:gd name="T0" fmla="*/ 11 w 96"/>
              <a:gd name="T1" fmla="*/ 20 h 98"/>
              <a:gd name="T2" fmla="*/ 43 w 96"/>
              <a:gd name="T3" fmla="*/ 3 h 98"/>
              <a:gd name="T4" fmla="*/ 94 w 96"/>
              <a:gd name="T5" fmla="*/ 44 h 98"/>
              <a:gd name="T6" fmla="*/ 84 w 96"/>
              <a:gd name="T7" fmla="*/ 78 h 98"/>
              <a:gd name="T8" fmla="*/ 53 w 96"/>
              <a:gd name="T9" fmla="*/ 96 h 98"/>
              <a:gd name="T10" fmla="*/ 1 w 96"/>
              <a:gd name="T11" fmla="*/ 54 h 98"/>
              <a:gd name="T12" fmla="*/ 11 w 96"/>
              <a:gd name="T13" fmla="*/ 20 h 98"/>
            </a:gdLst>
            <a:ahLst/>
            <a:cxnLst>
              <a:cxn ang="0">
                <a:pos x="T0" y="T1"/>
              </a:cxn>
              <a:cxn ang="0">
                <a:pos x="T2" y="T3"/>
              </a:cxn>
              <a:cxn ang="0">
                <a:pos x="T4" y="T5"/>
              </a:cxn>
              <a:cxn ang="0">
                <a:pos x="T6" y="T7"/>
              </a:cxn>
              <a:cxn ang="0">
                <a:pos x="T8" y="T9"/>
              </a:cxn>
              <a:cxn ang="0">
                <a:pos x="T10" y="T11"/>
              </a:cxn>
              <a:cxn ang="0">
                <a:pos x="T12" y="T13"/>
              </a:cxn>
            </a:cxnLst>
            <a:rect l="0" t="0" r="r" b="b"/>
            <a:pathLst>
              <a:path w="96" h="98">
                <a:moveTo>
                  <a:pt x="11" y="20"/>
                </a:moveTo>
                <a:cubicBezTo>
                  <a:pt x="19" y="10"/>
                  <a:pt x="30" y="4"/>
                  <a:pt x="43" y="3"/>
                </a:cubicBezTo>
                <a:cubicBezTo>
                  <a:pt x="68" y="0"/>
                  <a:pt x="92" y="18"/>
                  <a:pt x="94" y="44"/>
                </a:cubicBezTo>
                <a:cubicBezTo>
                  <a:pt x="96" y="57"/>
                  <a:pt x="92" y="69"/>
                  <a:pt x="84" y="78"/>
                </a:cubicBezTo>
                <a:cubicBezTo>
                  <a:pt x="77" y="88"/>
                  <a:pt x="66" y="94"/>
                  <a:pt x="53" y="96"/>
                </a:cubicBezTo>
                <a:cubicBezTo>
                  <a:pt x="27" y="98"/>
                  <a:pt x="4" y="80"/>
                  <a:pt x="1" y="54"/>
                </a:cubicBezTo>
                <a:cubicBezTo>
                  <a:pt x="0" y="41"/>
                  <a:pt x="4" y="29"/>
                  <a:pt x="11" y="20"/>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1" name="PA_淘宝店chenying0907 28">
            <a:extLst>
              <a:ext uri="{FF2B5EF4-FFF2-40B4-BE49-F238E27FC236}">
                <a16:creationId xmlns:a16="http://schemas.microsoft.com/office/drawing/2014/main" id="{974C3CB7-9EF3-4584-911F-F4ACDD573D4A}"/>
              </a:ext>
            </a:extLst>
          </p:cNvPr>
          <p:cNvSpPr>
            <a:spLocks/>
          </p:cNvSpPr>
          <p:nvPr>
            <p:custDataLst>
              <p:tags r:id="rId8"/>
            </p:custDataLst>
          </p:nvPr>
        </p:nvSpPr>
        <p:spPr bwMode="auto">
          <a:xfrm>
            <a:off x="3915568" y="2973687"/>
            <a:ext cx="583867" cy="604909"/>
          </a:xfrm>
          <a:custGeom>
            <a:avLst/>
            <a:gdLst>
              <a:gd name="T0" fmla="*/ 12 w 96"/>
              <a:gd name="T1" fmla="*/ 21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1"/>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2" name="PA_淘宝店chenying0907 29">
            <a:extLst>
              <a:ext uri="{FF2B5EF4-FFF2-40B4-BE49-F238E27FC236}">
                <a16:creationId xmlns:a16="http://schemas.microsoft.com/office/drawing/2014/main" id="{9D844F5A-8A82-42BE-A62B-76599CCCF3C4}"/>
              </a:ext>
            </a:extLst>
          </p:cNvPr>
          <p:cNvSpPr>
            <a:spLocks/>
          </p:cNvSpPr>
          <p:nvPr>
            <p:custDataLst>
              <p:tags r:id="rId9"/>
            </p:custDataLst>
          </p:nvPr>
        </p:nvSpPr>
        <p:spPr bwMode="auto">
          <a:xfrm>
            <a:off x="3889001" y="2220279"/>
            <a:ext cx="586452" cy="604909"/>
          </a:xfrm>
          <a:custGeom>
            <a:avLst/>
            <a:gdLst>
              <a:gd name="T0" fmla="*/ 11 w 96"/>
              <a:gd name="T1" fmla="*/ 21 h 99"/>
              <a:gd name="T2" fmla="*/ 43 w 96"/>
              <a:gd name="T3" fmla="*/ 3 h 99"/>
              <a:gd name="T4" fmla="*/ 94 w 96"/>
              <a:gd name="T5" fmla="*/ 45 h 99"/>
              <a:gd name="T6" fmla="*/ 84 w 96"/>
              <a:gd name="T7" fmla="*/ 79 h 99"/>
              <a:gd name="T8" fmla="*/ 53 w 96"/>
              <a:gd name="T9" fmla="*/ 96 h 99"/>
              <a:gd name="T10" fmla="*/ 1 w 96"/>
              <a:gd name="T11" fmla="*/ 55 h 99"/>
              <a:gd name="T12" fmla="*/ 11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1"/>
                </a:moveTo>
                <a:cubicBezTo>
                  <a:pt x="19" y="11"/>
                  <a:pt x="30" y="5"/>
                  <a:pt x="43" y="3"/>
                </a:cubicBezTo>
                <a:cubicBezTo>
                  <a:pt x="68" y="0"/>
                  <a:pt x="91" y="19"/>
                  <a:pt x="94" y="45"/>
                </a:cubicBezTo>
                <a:cubicBezTo>
                  <a:pt x="96" y="58"/>
                  <a:pt x="92" y="70"/>
                  <a:pt x="84" y="79"/>
                </a:cubicBezTo>
                <a:cubicBezTo>
                  <a:pt x="77" y="88"/>
                  <a:pt x="66" y="95"/>
                  <a:pt x="53" y="96"/>
                </a:cubicBezTo>
                <a:cubicBezTo>
                  <a:pt x="27" y="99"/>
                  <a:pt x="4" y="81"/>
                  <a:pt x="1" y="55"/>
                </a:cubicBezTo>
                <a:cubicBezTo>
                  <a:pt x="0" y="42"/>
                  <a:pt x="4"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3" name="PA_淘宝店chenying0907 30">
            <a:extLst>
              <a:ext uri="{FF2B5EF4-FFF2-40B4-BE49-F238E27FC236}">
                <a16:creationId xmlns:a16="http://schemas.microsoft.com/office/drawing/2014/main" id="{7D045AE4-8A2F-440C-AF2B-666075608AE1}"/>
              </a:ext>
            </a:extLst>
          </p:cNvPr>
          <p:cNvSpPr>
            <a:spLocks/>
          </p:cNvSpPr>
          <p:nvPr>
            <p:custDataLst>
              <p:tags r:id="rId10"/>
            </p:custDataLst>
          </p:nvPr>
        </p:nvSpPr>
        <p:spPr bwMode="auto">
          <a:xfrm>
            <a:off x="4644487" y="2132427"/>
            <a:ext cx="578702" cy="604909"/>
          </a:xfrm>
          <a:custGeom>
            <a:avLst/>
            <a:gdLst>
              <a:gd name="T0" fmla="*/ 11 w 95"/>
              <a:gd name="T1" fmla="*/ 21 h 99"/>
              <a:gd name="T2" fmla="*/ 42 w 95"/>
              <a:gd name="T3" fmla="*/ 3 h 99"/>
              <a:gd name="T4" fmla="*/ 94 w 95"/>
              <a:gd name="T5" fmla="*/ 45 h 99"/>
              <a:gd name="T6" fmla="*/ 84 w 95"/>
              <a:gd name="T7" fmla="*/ 79 h 99"/>
              <a:gd name="T8" fmla="*/ 53 w 95"/>
              <a:gd name="T9" fmla="*/ 96 h 99"/>
              <a:gd name="T10" fmla="*/ 1 w 95"/>
              <a:gd name="T11" fmla="*/ 55 h 99"/>
              <a:gd name="T12" fmla="*/ 11 w 95"/>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5" h="99">
                <a:moveTo>
                  <a:pt x="11" y="21"/>
                </a:moveTo>
                <a:cubicBezTo>
                  <a:pt x="18" y="11"/>
                  <a:pt x="30" y="5"/>
                  <a:pt x="42" y="3"/>
                </a:cubicBezTo>
                <a:cubicBezTo>
                  <a:pt x="68" y="0"/>
                  <a:pt x="91" y="19"/>
                  <a:pt x="94" y="45"/>
                </a:cubicBezTo>
                <a:cubicBezTo>
                  <a:pt x="95" y="58"/>
                  <a:pt x="92" y="70"/>
                  <a:pt x="84" y="79"/>
                </a:cubicBezTo>
                <a:cubicBezTo>
                  <a:pt x="77" y="89"/>
                  <a:pt x="65" y="95"/>
                  <a:pt x="53" y="96"/>
                </a:cubicBezTo>
                <a:cubicBezTo>
                  <a:pt x="27" y="99"/>
                  <a:pt x="4" y="81"/>
                  <a:pt x="1" y="55"/>
                </a:cubicBezTo>
                <a:cubicBezTo>
                  <a:pt x="0" y="42"/>
                  <a:pt x="3"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PA_淘宝店chenying0907 31">
            <a:extLst>
              <a:ext uri="{FF2B5EF4-FFF2-40B4-BE49-F238E27FC236}">
                <a16:creationId xmlns:a16="http://schemas.microsoft.com/office/drawing/2014/main" id="{FB057975-291E-49B9-9A7F-BFF9DD6AF24C}"/>
              </a:ext>
            </a:extLst>
          </p:cNvPr>
          <p:cNvSpPr>
            <a:spLocks/>
          </p:cNvSpPr>
          <p:nvPr>
            <p:custDataLst>
              <p:tags r:id="rId11"/>
            </p:custDataLst>
          </p:nvPr>
        </p:nvSpPr>
        <p:spPr bwMode="auto">
          <a:xfrm>
            <a:off x="4719100" y="1384304"/>
            <a:ext cx="586452" cy="602325"/>
          </a:xfrm>
          <a:custGeom>
            <a:avLst/>
            <a:gdLst>
              <a:gd name="T0" fmla="*/ 12 w 96"/>
              <a:gd name="T1" fmla="*/ 20 h 99"/>
              <a:gd name="T2" fmla="*/ 43 w 96"/>
              <a:gd name="T3" fmla="*/ 3 h 99"/>
              <a:gd name="T4" fmla="*/ 95 w 96"/>
              <a:gd name="T5" fmla="*/ 44 h 99"/>
              <a:gd name="T6" fmla="*/ 85 w 96"/>
              <a:gd name="T7" fmla="*/ 78 h 99"/>
              <a:gd name="T8" fmla="*/ 53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0"/>
                  <a:pt x="30" y="4"/>
                  <a:pt x="43" y="3"/>
                </a:cubicBezTo>
                <a:cubicBezTo>
                  <a:pt x="69" y="0"/>
                  <a:pt x="92" y="18"/>
                  <a:pt x="95" y="44"/>
                </a:cubicBezTo>
                <a:cubicBezTo>
                  <a:pt x="96" y="57"/>
                  <a:pt x="92" y="69"/>
                  <a:pt x="85" y="78"/>
                </a:cubicBezTo>
                <a:cubicBezTo>
                  <a:pt x="77" y="88"/>
                  <a:pt x="66" y="94"/>
                  <a:pt x="53" y="96"/>
                </a:cubicBezTo>
                <a:cubicBezTo>
                  <a:pt x="28" y="99"/>
                  <a:pt x="5" y="80"/>
                  <a:pt x="2" y="54"/>
                </a:cubicBezTo>
                <a:cubicBezTo>
                  <a:pt x="0" y="41"/>
                  <a:pt x="4" y="29"/>
                  <a:pt x="12"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02</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5" name="PA_淘宝店chenying0907 32">
            <a:extLst>
              <a:ext uri="{FF2B5EF4-FFF2-40B4-BE49-F238E27FC236}">
                <a16:creationId xmlns:a16="http://schemas.microsoft.com/office/drawing/2014/main" id="{46A51C3B-6E20-4339-9BCE-2EB7E767897B}"/>
              </a:ext>
            </a:extLst>
          </p:cNvPr>
          <p:cNvSpPr>
            <a:spLocks/>
          </p:cNvSpPr>
          <p:nvPr>
            <p:custDataLst>
              <p:tags r:id="rId12"/>
            </p:custDataLst>
          </p:nvPr>
        </p:nvSpPr>
        <p:spPr bwMode="auto">
          <a:xfrm>
            <a:off x="5480023" y="2981633"/>
            <a:ext cx="586452" cy="602325"/>
          </a:xfrm>
          <a:custGeom>
            <a:avLst/>
            <a:gdLst>
              <a:gd name="T0" fmla="*/ 12 w 96"/>
              <a:gd name="T1" fmla="*/ 20 h 99"/>
              <a:gd name="T2" fmla="*/ 43 w 96"/>
              <a:gd name="T3" fmla="*/ 3 h 99"/>
              <a:gd name="T4" fmla="*/ 95 w 96"/>
              <a:gd name="T5" fmla="*/ 44 h 99"/>
              <a:gd name="T6" fmla="*/ 85 w 96"/>
              <a:gd name="T7" fmla="*/ 78 h 99"/>
              <a:gd name="T8" fmla="*/ 54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4"/>
                  <a:pt x="43" y="3"/>
                </a:cubicBezTo>
                <a:cubicBezTo>
                  <a:pt x="69" y="0"/>
                  <a:pt x="92" y="18"/>
                  <a:pt x="95" y="44"/>
                </a:cubicBezTo>
                <a:cubicBezTo>
                  <a:pt x="96" y="57"/>
                  <a:pt x="92" y="69"/>
                  <a:pt x="85" y="78"/>
                </a:cubicBezTo>
                <a:cubicBezTo>
                  <a:pt x="77" y="88"/>
                  <a:pt x="66" y="94"/>
                  <a:pt x="54" y="96"/>
                </a:cubicBezTo>
                <a:cubicBezTo>
                  <a:pt x="28" y="99"/>
                  <a:pt x="5" y="80"/>
                  <a:pt x="2" y="54"/>
                </a:cubicBezTo>
                <a:cubicBezTo>
                  <a:pt x="0" y="41"/>
                  <a:pt x="4" y="29"/>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04</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8" name="PA_淘宝店chenying0907 33">
            <a:extLst>
              <a:ext uri="{FF2B5EF4-FFF2-40B4-BE49-F238E27FC236}">
                <a16:creationId xmlns:a16="http://schemas.microsoft.com/office/drawing/2014/main" id="{1A63F418-FE58-4346-968C-43DBDEE458EB}"/>
              </a:ext>
            </a:extLst>
          </p:cNvPr>
          <p:cNvSpPr>
            <a:spLocks/>
          </p:cNvSpPr>
          <p:nvPr>
            <p:custDataLst>
              <p:tags r:id="rId13"/>
            </p:custDataLst>
          </p:nvPr>
        </p:nvSpPr>
        <p:spPr bwMode="auto">
          <a:xfrm>
            <a:off x="3072205" y="2132427"/>
            <a:ext cx="586452" cy="604909"/>
          </a:xfrm>
          <a:custGeom>
            <a:avLst/>
            <a:gdLst>
              <a:gd name="T0" fmla="*/ 12 w 96"/>
              <a:gd name="T1" fmla="*/ 20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01</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9" name="PA_淘宝店chenying0907 59">
            <a:extLst>
              <a:ext uri="{FF2B5EF4-FFF2-40B4-BE49-F238E27FC236}">
                <a16:creationId xmlns:a16="http://schemas.microsoft.com/office/drawing/2014/main" id="{9A3AB999-4637-463A-9E37-CE16C70F8F52}"/>
              </a:ext>
            </a:extLst>
          </p:cNvPr>
          <p:cNvSpPr>
            <a:spLocks noEditPoints="1"/>
          </p:cNvSpPr>
          <p:nvPr>
            <p:custDataLst>
              <p:tags r:id="rId14"/>
            </p:custDataLst>
          </p:nvPr>
        </p:nvSpPr>
        <p:spPr bwMode="auto">
          <a:xfrm>
            <a:off x="4839714" y="3064400"/>
            <a:ext cx="254764" cy="255764"/>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tx1">
              <a:lumMod val="50000"/>
              <a:lumOff val="50000"/>
            </a:schemeClr>
          </a:solidFill>
          <a:ln>
            <a:noFill/>
          </a:ln>
        </p:spPr>
        <p:txBody>
          <a:bodyPr vert="horz" wrap="square" lIns="91424" tIns="45712" rIns="91424" bIns="45712" numCol="1" anchor="t" anchorCtr="0" compatLnSpc="1">
            <a:prstTxWarp prst="textNoShape">
              <a:avLst/>
            </a:prstTxWarp>
          </a:bodyPr>
          <a:lstStyle/>
          <a:p>
            <a:endParaRPr lang="id-ID"/>
          </a:p>
        </p:txBody>
      </p:sp>
      <p:grpSp>
        <p:nvGrpSpPr>
          <p:cNvPr id="20" name="PA_组合 238">
            <a:extLst>
              <a:ext uri="{FF2B5EF4-FFF2-40B4-BE49-F238E27FC236}">
                <a16:creationId xmlns:a16="http://schemas.microsoft.com/office/drawing/2014/main" id="{2B5C7341-45C1-4942-8D5E-7841C8F41B27}"/>
              </a:ext>
            </a:extLst>
          </p:cNvPr>
          <p:cNvGrpSpPr/>
          <p:nvPr>
            <p:custDataLst>
              <p:tags r:id="rId15"/>
            </p:custDataLst>
          </p:nvPr>
        </p:nvGrpSpPr>
        <p:grpSpPr>
          <a:xfrm>
            <a:off x="4071398" y="2423893"/>
            <a:ext cx="221658" cy="207930"/>
            <a:chOff x="2974975" y="2071688"/>
            <a:chExt cx="482600" cy="452438"/>
          </a:xfrm>
          <a:solidFill>
            <a:schemeClr val="tx1">
              <a:lumMod val="50000"/>
              <a:lumOff val="50000"/>
            </a:schemeClr>
          </a:solidFill>
        </p:grpSpPr>
        <p:sp>
          <p:nvSpPr>
            <p:cNvPr id="21" name="Freeform 78">
              <a:extLst>
                <a:ext uri="{FF2B5EF4-FFF2-40B4-BE49-F238E27FC236}">
                  <a16:creationId xmlns:a16="http://schemas.microsoft.com/office/drawing/2014/main" id="{3C9A0FB4-48DD-423D-BE0A-F89916BACDF0}"/>
                </a:ext>
              </a:extLst>
            </p:cNvPr>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2" name="Freeform 79">
              <a:extLst>
                <a:ext uri="{FF2B5EF4-FFF2-40B4-BE49-F238E27FC236}">
                  <a16:creationId xmlns:a16="http://schemas.microsoft.com/office/drawing/2014/main" id="{CD0E4EA2-E7B7-4184-9251-D8C144D67BF2}"/>
                </a:ext>
              </a:extLst>
            </p:cNvPr>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3" name="Freeform 80">
              <a:extLst>
                <a:ext uri="{FF2B5EF4-FFF2-40B4-BE49-F238E27FC236}">
                  <a16:creationId xmlns:a16="http://schemas.microsoft.com/office/drawing/2014/main" id="{3E471DE9-E69D-4D73-BD29-C96A44300011}"/>
                </a:ext>
              </a:extLst>
            </p:cNvPr>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4" name="Freeform 81">
              <a:extLst>
                <a:ext uri="{FF2B5EF4-FFF2-40B4-BE49-F238E27FC236}">
                  <a16:creationId xmlns:a16="http://schemas.microsoft.com/office/drawing/2014/main" id="{9647BDD0-108D-4AE8-8DE7-4452BA9D46C0}"/>
                </a:ext>
              </a:extLst>
            </p:cNvPr>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5" name="Freeform 82">
              <a:extLst>
                <a:ext uri="{FF2B5EF4-FFF2-40B4-BE49-F238E27FC236}">
                  <a16:creationId xmlns:a16="http://schemas.microsoft.com/office/drawing/2014/main" id="{689E25BA-12DC-43D7-8C5A-ADEAD1AD3D33}"/>
                </a:ext>
              </a:extLst>
            </p:cNvPr>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6" name="Freeform 83">
              <a:extLst>
                <a:ext uri="{FF2B5EF4-FFF2-40B4-BE49-F238E27FC236}">
                  <a16:creationId xmlns:a16="http://schemas.microsoft.com/office/drawing/2014/main" id="{106E93EA-1BBF-459A-9BF3-514B923DF34F}"/>
                </a:ext>
              </a:extLst>
            </p:cNvPr>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7" name="Freeform 84">
              <a:extLst>
                <a:ext uri="{FF2B5EF4-FFF2-40B4-BE49-F238E27FC236}">
                  <a16:creationId xmlns:a16="http://schemas.microsoft.com/office/drawing/2014/main" id="{4FD74248-BFA8-437C-8626-6E2EE3FA637C}"/>
                </a:ext>
              </a:extLst>
            </p:cNvPr>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8" name="Freeform 85">
              <a:extLst>
                <a:ext uri="{FF2B5EF4-FFF2-40B4-BE49-F238E27FC236}">
                  <a16:creationId xmlns:a16="http://schemas.microsoft.com/office/drawing/2014/main" id="{D38306E7-6527-4CFC-A32C-5DFE32AA180F}"/>
                </a:ext>
              </a:extLst>
            </p:cNvPr>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9" name="Freeform 86">
              <a:extLst>
                <a:ext uri="{FF2B5EF4-FFF2-40B4-BE49-F238E27FC236}">
                  <a16:creationId xmlns:a16="http://schemas.microsoft.com/office/drawing/2014/main" id="{C03C6A52-B2C9-4C47-A945-C41C908896EB}"/>
                </a:ext>
              </a:extLst>
            </p:cNvPr>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grpSp>
      <p:grpSp>
        <p:nvGrpSpPr>
          <p:cNvPr id="30" name="PA_组合 236">
            <a:extLst>
              <a:ext uri="{FF2B5EF4-FFF2-40B4-BE49-F238E27FC236}">
                <a16:creationId xmlns:a16="http://schemas.microsoft.com/office/drawing/2014/main" id="{47FFC093-02FD-4D31-A5C4-74B72C6BC44A}"/>
              </a:ext>
            </a:extLst>
          </p:cNvPr>
          <p:cNvGrpSpPr/>
          <p:nvPr>
            <p:custDataLst>
              <p:tags r:id="rId16"/>
            </p:custDataLst>
          </p:nvPr>
        </p:nvGrpSpPr>
        <p:grpSpPr>
          <a:xfrm>
            <a:off x="4812278" y="2312038"/>
            <a:ext cx="243120" cy="244072"/>
            <a:chOff x="1049338" y="2071688"/>
            <a:chExt cx="481012" cy="482600"/>
          </a:xfrm>
          <a:solidFill>
            <a:schemeClr val="tx1">
              <a:lumMod val="50000"/>
              <a:lumOff val="50000"/>
            </a:schemeClr>
          </a:solidFill>
        </p:grpSpPr>
        <p:sp>
          <p:nvSpPr>
            <p:cNvPr id="31" name="Freeform 90">
              <a:extLst>
                <a:ext uri="{FF2B5EF4-FFF2-40B4-BE49-F238E27FC236}">
                  <a16:creationId xmlns:a16="http://schemas.microsoft.com/office/drawing/2014/main" id="{2389156B-D6B5-4297-8D4C-01485BE67FF4}"/>
                </a:ext>
              </a:extLst>
            </p:cNvPr>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sp>
          <p:nvSpPr>
            <p:cNvPr id="32" name="Freeform 91">
              <a:extLst>
                <a:ext uri="{FF2B5EF4-FFF2-40B4-BE49-F238E27FC236}">
                  <a16:creationId xmlns:a16="http://schemas.microsoft.com/office/drawing/2014/main" id="{1B28AACC-9E23-4500-8629-802DFF152F4C}"/>
                </a:ext>
              </a:extLst>
            </p:cNvPr>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grpSp>
      <p:grpSp>
        <p:nvGrpSpPr>
          <p:cNvPr id="33" name="PA_组合 35">
            <a:extLst>
              <a:ext uri="{FF2B5EF4-FFF2-40B4-BE49-F238E27FC236}">
                <a16:creationId xmlns:a16="http://schemas.microsoft.com/office/drawing/2014/main" id="{D94930E7-D61C-4B5B-9520-CD9F2468A1F5}"/>
              </a:ext>
            </a:extLst>
          </p:cNvPr>
          <p:cNvGrpSpPr/>
          <p:nvPr>
            <p:custDataLst>
              <p:tags r:id="rId17"/>
            </p:custDataLst>
          </p:nvPr>
        </p:nvGrpSpPr>
        <p:grpSpPr>
          <a:xfrm>
            <a:off x="4059470" y="3135649"/>
            <a:ext cx="296063" cy="294295"/>
            <a:chOff x="6853673" y="3715407"/>
            <a:chExt cx="379359" cy="376864"/>
          </a:xfrm>
          <a:solidFill>
            <a:schemeClr val="tx1">
              <a:lumMod val="50000"/>
              <a:lumOff val="50000"/>
            </a:schemeClr>
          </a:solidFill>
        </p:grpSpPr>
        <p:sp>
          <p:nvSpPr>
            <p:cNvPr id="34" name="Freeform 150">
              <a:extLst>
                <a:ext uri="{FF2B5EF4-FFF2-40B4-BE49-F238E27FC236}">
                  <a16:creationId xmlns:a16="http://schemas.microsoft.com/office/drawing/2014/main" id="{F995ADBE-71D4-4BD7-9DD2-50BE5FEE857E}"/>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5" name="Rectangle 151">
              <a:extLst>
                <a:ext uri="{FF2B5EF4-FFF2-40B4-BE49-F238E27FC236}">
                  <a16:creationId xmlns:a16="http://schemas.microsoft.com/office/drawing/2014/main" id="{20CB54F5-21DB-41D6-842A-3AA6CEF89A5B}"/>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6" name="Rectangle 152">
              <a:extLst>
                <a:ext uri="{FF2B5EF4-FFF2-40B4-BE49-F238E27FC236}">
                  <a16:creationId xmlns:a16="http://schemas.microsoft.com/office/drawing/2014/main" id="{310D2D23-DE08-4360-8BF3-0421362FFD71}"/>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7" name="Rectangle 153">
              <a:extLst>
                <a:ext uri="{FF2B5EF4-FFF2-40B4-BE49-F238E27FC236}">
                  <a16:creationId xmlns:a16="http://schemas.microsoft.com/office/drawing/2014/main" id="{0CB02F71-A64F-42C7-86FD-C4029E0DB237}"/>
                </a:ext>
              </a:extLst>
            </p:cNvPr>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8" name="Freeform 154">
              <a:extLst>
                <a:ext uri="{FF2B5EF4-FFF2-40B4-BE49-F238E27FC236}">
                  <a16:creationId xmlns:a16="http://schemas.microsoft.com/office/drawing/2014/main" id="{BC09F5CF-6B5D-4517-9D5A-9D021EF8D81E}"/>
                </a:ext>
              </a:extLst>
            </p:cNvPr>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9" name="Freeform 155">
              <a:extLst>
                <a:ext uri="{FF2B5EF4-FFF2-40B4-BE49-F238E27FC236}">
                  <a16:creationId xmlns:a16="http://schemas.microsoft.com/office/drawing/2014/main" id="{E57A96FC-1AB6-4A4D-AEF5-DC24C32C8ACB}"/>
                </a:ext>
              </a:extLst>
            </p:cNvPr>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0" name="Freeform 156">
              <a:extLst>
                <a:ext uri="{FF2B5EF4-FFF2-40B4-BE49-F238E27FC236}">
                  <a16:creationId xmlns:a16="http://schemas.microsoft.com/office/drawing/2014/main" id="{86D5A545-5CAB-4DFB-9B38-9D70A8451CCB}"/>
                </a:ext>
              </a:extLst>
            </p:cNvPr>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1" name="Freeform 157">
              <a:extLst>
                <a:ext uri="{FF2B5EF4-FFF2-40B4-BE49-F238E27FC236}">
                  <a16:creationId xmlns:a16="http://schemas.microsoft.com/office/drawing/2014/main" id="{91C26DA8-B36A-45F7-A9C6-51FFD9F2354F}"/>
                </a:ext>
              </a:extLst>
            </p:cNvPr>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2" name="Freeform 158">
              <a:extLst>
                <a:ext uri="{FF2B5EF4-FFF2-40B4-BE49-F238E27FC236}">
                  <a16:creationId xmlns:a16="http://schemas.microsoft.com/office/drawing/2014/main" id="{F0323B28-1B56-46A4-86CF-13F6246D7A83}"/>
                </a:ext>
              </a:extLst>
            </p:cNvPr>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3" name="Rectangle 159">
              <a:extLst>
                <a:ext uri="{FF2B5EF4-FFF2-40B4-BE49-F238E27FC236}">
                  <a16:creationId xmlns:a16="http://schemas.microsoft.com/office/drawing/2014/main" id="{132EEFC8-3A42-4681-9B87-4519B304B0EF}"/>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4" name="Freeform 160">
              <a:extLst>
                <a:ext uri="{FF2B5EF4-FFF2-40B4-BE49-F238E27FC236}">
                  <a16:creationId xmlns:a16="http://schemas.microsoft.com/office/drawing/2014/main" id="{449C35CB-1D3B-47BB-8CFF-78141B75E3D7}"/>
                </a:ext>
              </a:extLst>
            </p:cNvPr>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5" name="Freeform 161">
              <a:extLst>
                <a:ext uri="{FF2B5EF4-FFF2-40B4-BE49-F238E27FC236}">
                  <a16:creationId xmlns:a16="http://schemas.microsoft.com/office/drawing/2014/main" id="{140C2C89-C23A-4099-8DA3-51FE4FCBD886}"/>
                </a:ext>
              </a:extLst>
            </p:cNvPr>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6" name="Freeform 162">
              <a:extLst>
                <a:ext uri="{FF2B5EF4-FFF2-40B4-BE49-F238E27FC236}">
                  <a16:creationId xmlns:a16="http://schemas.microsoft.com/office/drawing/2014/main" id="{17D8CEFC-18E2-40FC-A507-6AF6BF788E50}"/>
                </a:ext>
              </a:extLst>
            </p:cNvPr>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7" name="Freeform 163">
              <a:extLst>
                <a:ext uri="{FF2B5EF4-FFF2-40B4-BE49-F238E27FC236}">
                  <a16:creationId xmlns:a16="http://schemas.microsoft.com/office/drawing/2014/main" id="{34981AB9-2159-4982-9AC0-74918C9CE829}"/>
                </a:ext>
              </a:extLst>
            </p:cNvPr>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8" name="Freeform 164">
              <a:extLst>
                <a:ext uri="{FF2B5EF4-FFF2-40B4-BE49-F238E27FC236}">
                  <a16:creationId xmlns:a16="http://schemas.microsoft.com/office/drawing/2014/main" id="{7E3BA5F7-AE14-4E80-ABA2-CFF515CD2125}"/>
                </a:ext>
              </a:extLst>
            </p:cNvPr>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9" name="Freeform 165">
              <a:extLst>
                <a:ext uri="{FF2B5EF4-FFF2-40B4-BE49-F238E27FC236}">
                  <a16:creationId xmlns:a16="http://schemas.microsoft.com/office/drawing/2014/main" id="{CDED16CB-04B4-4114-8431-6DAD5E77DB5E}"/>
                </a:ext>
              </a:extLst>
            </p:cNvPr>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50" name="Rectangle 166">
              <a:extLst>
                <a:ext uri="{FF2B5EF4-FFF2-40B4-BE49-F238E27FC236}">
                  <a16:creationId xmlns:a16="http://schemas.microsoft.com/office/drawing/2014/main" id="{F0C4D416-DC06-4813-9577-06339CE62EE3}"/>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51" name="Rectangle 167">
              <a:extLst>
                <a:ext uri="{FF2B5EF4-FFF2-40B4-BE49-F238E27FC236}">
                  <a16:creationId xmlns:a16="http://schemas.microsoft.com/office/drawing/2014/main" id="{344EE7D9-389B-4BC6-BAA6-B2E09C608AC0}"/>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grpSp>
      <p:sp>
        <p:nvSpPr>
          <p:cNvPr id="52" name="PA_圆角淘宝店chenying0907 59">
            <a:extLst>
              <a:ext uri="{FF2B5EF4-FFF2-40B4-BE49-F238E27FC236}">
                <a16:creationId xmlns:a16="http://schemas.microsoft.com/office/drawing/2014/main" id="{CBDBD35F-1202-4D68-9388-BAA016876BCE}"/>
              </a:ext>
            </a:extLst>
          </p:cNvPr>
          <p:cNvSpPr/>
          <p:nvPr>
            <p:custDataLst>
              <p:tags r:id="rId18"/>
            </p:custDataLst>
          </p:nvPr>
        </p:nvSpPr>
        <p:spPr>
          <a:xfrm>
            <a:off x="1368201" y="1973723"/>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altLang="zh-CN" sz="1200" dirty="0">
                <a:solidFill>
                  <a:schemeClr val="tx1">
                    <a:lumMod val="65000"/>
                    <a:lumOff val="35000"/>
                  </a:schemeClr>
                </a:solidFill>
                <a:latin typeface="微软雅黑" pitchFamily="34" charset="-122"/>
                <a:ea typeface="微软雅黑" pitchFamily="34" charset="-122"/>
              </a:rPr>
              <a:t>Increase Latency</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54" name="PA_圆角淘宝店chenying0907 61">
            <a:extLst>
              <a:ext uri="{FF2B5EF4-FFF2-40B4-BE49-F238E27FC236}">
                <a16:creationId xmlns:a16="http://schemas.microsoft.com/office/drawing/2014/main" id="{DADF8A33-1727-4DD1-A9AB-B34DFA01319A}"/>
              </a:ext>
            </a:extLst>
          </p:cNvPr>
          <p:cNvSpPr/>
          <p:nvPr>
            <p:custDataLst>
              <p:tags r:id="rId19"/>
            </p:custDataLst>
          </p:nvPr>
        </p:nvSpPr>
        <p:spPr>
          <a:xfrm>
            <a:off x="1909344" y="3929530"/>
            <a:ext cx="1827237"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altLang="zh-CN" sz="1200" dirty="0">
                <a:solidFill>
                  <a:schemeClr val="tx1">
                    <a:lumMod val="65000"/>
                    <a:lumOff val="35000"/>
                  </a:schemeClr>
                </a:solidFill>
                <a:latin typeface="微软雅黑" pitchFamily="34" charset="-122"/>
                <a:ea typeface="微软雅黑" pitchFamily="34" charset="-122"/>
              </a:rPr>
              <a:t>Easy Access to anyone</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56" name="PA_圆角淘宝店chenying0907 63">
            <a:extLst>
              <a:ext uri="{FF2B5EF4-FFF2-40B4-BE49-F238E27FC236}">
                <a16:creationId xmlns:a16="http://schemas.microsoft.com/office/drawing/2014/main" id="{4BBB7604-EEB5-459A-BF1B-979F04E884AF}"/>
              </a:ext>
            </a:extLst>
          </p:cNvPr>
          <p:cNvSpPr/>
          <p:nvPr>
            <p:custDataLst>
              <p:tags r:id="rId20"/>
            </p:custDataLst>
          </p:nvPr>
        </p:nvSpPr>
        <p:spPr>
          <a:xfrm>
            <a:off x="5447296" y="1225527"/>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1200" dirty="0">
                <a:solidFill>
                  <a:schemeClr val="tx1">
                    <a:lumMod val="65000"/>
                    <a:lumOff val="35000"/>
                  </a:schemeClr>
                </a:solidFill>
                <a:latin typeface="微软雅黑" pitchFamily="34" charset="-122"/>
                <a:ea typeface="微软雅黑" pitchFamily="34" charset="-122"/>
              </a:rPr>
              <a:t>Increase Accuracy and </a:t>
            </a:r>
            <a:r>
              <a:rPr lang="en-US" altLang="zh-CN" sz="1200" dirty="0" err="1">
                <a:solidFill>
                  <a:schemeClr val="tx1">
                    <a:lumMod val="65000"/>
                    <a:lumOff val="35000"/>
                  </a:schemeClr>
                </a:solidFill>
                <a:latin typeface="微软雅黑" pitchFamily="34" charset="-122"/>
                <a:ea typeface="微软雅黑" pitchFamily="34" charset="-122"/>
              </a:rPr>
              <a:t>consistancy</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58" name="PA_圆角淘宝店chenying0907 65">
            <a:extLst>
              <a:ext uri="{FF2B5EF4-FFF2-40B4-BE49-F238E27FC236}">
                <a16:creationId xmlns:a16="http://schemas.microsoft.com/office/drawing/2014/main" id="{E8AB5F6A-DF0E-4A3B-A7C0-44D93A8BBC08}"/>
              </a:ext>
            </a:extLst>
          </p:cNvPr>
          <p:cNvSpPr/>
          <p:nvPr>
            <p:custDataLst>
              <p:tags r:id="rId21"/>
            </p:custDataLst>
          </p:nvPr>
        </p:nvSpPr>
        <p:spPr>
          <a:xfrm>
            <a:off x="6174433" y="2963262"/>
            <a:ext cx="1944514" cy="466682"/>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1200" dirty="0">
                <a:solidFill>
                  <a:schemeClr val="tx1">
                    <a:lumMod val="65000"/>
                    <a:lumOff val="35000"/>
                  </a:schemeClr>
                </a:solidFill>
                <a:latin typeface="微软雅黑" pitchFamily="34" charset="-122"/>
                <a:ea typeface="微软雅黑" pitchFamily="34" charset="-122"/>
              </a:rPr>
              <a:t>Reduce Human Error</a:t>
            </a:r>
            <a:endParaRPr lang="zh-CN" altLang="en-US" sz="12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927512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9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12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180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21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24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grpId="0" nodeType="withEffect">
                                  <p:stCondLst>
                                    <p:cond delay="90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autoUpdateAnimBg="0"/>
      <p:bldP spid="6" grpId="0" animBg="1" autoUpdateAnimBg="0"/>
      <p:bldP spid="7" grpId="0" animBg="1" autoUpdateAnimBg="0"/>
      <p:bldP spid="8" grpId="0" animBg="1" autoUpdateAnimBg="0"/>
      <p:bldP spid="9" grpId="0" animBg="1" autoUpdateAnimBg="0"/>
      <p:bldP spid="10" grpId="0" animBg="1"/>
      <p:bldP spid="11" grpId="0" animBg="1"/>
      <p:bldP spid="12" grpId="0" animBg="1"/>
      <p:bldP spid="13" grpId="0" animBg="1"/>
      <p:bldP spid="14" grpId="0" animBg="1"/>
      <p:bldP spid="15" grpId="0" animBg="1" autoUpdateAnimBg="0"/>
      <p:bldP spid="18" grpId="0" animBg="1" autoUpdateAnimBg="0"/>
      <p:bldP spid="19" grpId="0" animBg="1" autoUpdateAnimBg="0"/>
      <p:bldP spid="52" grpId="0"/>
      <p:bldP spid="54" grpId="0"/>
      <p:bldP spid="56" grpId="0" animBg="1" autoUpdateAnimBg="0"/>
      <p:bldP spid="58"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FB56A07-B09C-453C-A9F5-1F874E5A87B8}"/>
              </a:ext>
            </a:extLst>
          </p:cNvPr>
          <p:cNvPicPr>
            <a:picLocks noChangeAspect="1"/>
          </p:cNvPicPr>
          <p:nvPr/>
        </p:nvPicPr>
        <p:blipFill>
          <a:blip r:embed="rId3"/>
          <a:stretch>
            <a:fillRect/>
          </a:stretch>
        </p:blipFill>
        <p:spPr>
          <a:xfrm>
            <a:off x="5004" y="124272"/>
            <a:ext cx="200025" cy="600075"/>
          </a:xfrm>
          <a:prstGeom prst="rect">
            <a:avLst/>
          </a:prstGeom>
        </p:spPr>
      </p:pic>
      <p:sp>
        <p:nvSpPr>
          <p:cNvPr id="17" name="PA_淘宝店chenying0907 4">
            <a:extLst>
              <a:ext uri="{FF2B5EF4-FFF2-40B4-BE49-F238E27FC236}">
                <a16:creationId xmlns:a16="http://schemas.microsoft.com/office/drawing/2014/main" id="{17982257-0051-4D8D-A2A6-1FC1718A8570}"/>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altLang="zh-CN" sz="2800" dirty="0">
                <a:solidFill>
                  <a:srgbClr val="C00000"/>
                </a:solidFill>
                <a:sym typeface="Arial" panose="020B0604020202020204" pitchFamily="34" charset="0"/>
              </a:rPr>
              <a:t>Predicting Modeling</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Picture 4" descr="Image result for neural network">
            <a:extLst>
              <a:ext uri="{FF2B5EF4-FFF2-40B4-BE49-F238E27FC236}">
                <a16:creationId xmlns:a16="http://schemas.microsoft.com/office/drawing/2014/main" id="{6FB7E428-640F-438F-9F36-037A1AC4D3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141" y="1736323"/>
            <a:ext cx="2848545" cy="167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861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4"/>
          <p:cNvSpPr txBox="1"/>
          <p:nvPr>
            <p:custDataLst>
              <p:tags r:id="rId1"/>
            </p:custDataLst>
          </p:nvPr>
        </p:nvSpPr>
        <p:spPr>
          <a:xfrm>
            <a:off x="1894303" y="2697396"/>
            <a:ext cx="5436400" cy="523220"/>
          </a:xfrm>
          <a:prstGeom prst="rect">
            <a:avLst/>
          </a:prstGeom>
          <a:noFill/>
        </p:spPr>
        <p:txBody>
          <a:bodyPr wrap="square" rtlCol="0">
            <a:spAutoFit/>
          </a:bodyPr>
          <a:lstStyle/>
          <a:p>
            <a:pPr lvl="0" algn="ctr">
              <a:buNone/>
            </a:pPr>
            <a:r>
              <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Covid-19 Command Center</a:t>
            </a:r>
          </a:p>
        </p:txBody>
      </p:sp>
      <p:sp>
        <p:nvSpPr>
          <p:cNvPr id="6" name="PA_淘宝店chenying0907 5"/>
          <p:cNvSpPr txBox="1"/>
          <p:nvPr>
            <p:custDataLst>
              <p:tags r:id="rId2"/>
            </p:custDataLst>
          </p:nvPr>
        </p:nvSpPr>
        <p:spPr>
          <a:xfrm>
            <a:off x="3429107" y="1960476"/>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03</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pic>
        <p:nvPicPr>
          <p:cNvPr id="7" name="图片 6">
            <a:extLst>
              <a:ext uri="{FF2B5EF4-FFF2-40B4-BE49-F238E27FC236}">
                <a16:creationId xmlns:a16="http://schemas.microsoft.com/office/drawing/2014/main" id="{ED1AE4D7-62FB-48CE-B022-B507767D68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19"/>
          <a:stretch/>
        </p:blipFill>
        <p:spPr>
          <a:xfrm>
            <a:off x="3769" y="1532"/>
            <a:ext cx="5148165" cy="3096344"/>
          </a:xfrm>
          <a:prstGeom prst="rect">
            <a:avLst/>
          </a:prstGeom>
        </p:spPr>
      </p:pic>
      <p:pic>
        <p:nvPicPr>
          <p:cNvPr id="8" name="Picture 2" descr="Maricopa County Seal">
            <a:extLst>
              <a:ext uri="{FF2B5EF4-FFF2-40B4-BE49-F238E27FC236}">
                <a16:creationId xmlns:a16="http://schemas.microsoft.com/office/drawing/2014/main" id="{4BC36864-CEAF-4D1B-A9AE-062DEE6FB520}"/>
              </a:ext>
            </a:extLst>
          </p:cNvPr>
          <p:cNvPicPr>
            <a:picLocks noChangeAspect="1" noChangeArrowheads="1"/>
          </p:cNvPicPr>
          <p:nvPr/>
        </p:nvPicPr>
        <p:blipFill>
          <a:blip r:embed="rId6">
            <a:alphaModFix amt="23000"/>
            <a:extLst>
              <a:ext uri="{BEBA8EAE-BF5A-486C-A8C5-ECC9F3942E4B}">
                <a14:imgProps xmlns:a14="http://schemas.microsoft.com/office/drawing/2010/main">
                  <a14:imgLayer r:embed="rId7">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63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4"/>
          <p:cNvSpPr txBox="1"/>
          <p:nvPr>
            <p:custDataLst>
              <p:tags r:id="rId1"/>
            </p:custDataLst>
          </p:nvPr>
        </p:nvSpPr>
        <p:spPr>
          <a:xfrm>
            <a:off x="2542671" y="2698658"/>
            <a:ext cx="3915404" cy="523220"/>
          </a:xfrm>
          <a:prstGeom prst="rect">
            <a:avLst/>
          </a:prstGeom>
          <a:noFill/>
        </p:spPr>
        <p:txBody>
          <a:bodyPr wrap="square" rtlCol="0">
            <a:spAutoFit/>
          </a:bodyPr>
          <a:lstStyle/>
          <a:p>
            <a:pPr lvl="0" algn="ctr">
              <a:buNone/>
            </a:pPr>
            <a:r>
              <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Data Project for you</a:t>
            </a:r>
          </a:p>
        </p:txBody>
      </p:sp>
      <p:sp>
        <p:nvSpPr>
          <p:cNvPr id="6" name="PA_淘宝店chenying0907 5"/>
          <p:cNvSpPr txBox="1"/>
          <p:nvPr>
            <p:custDataLst>
              <p:tags r:id="rId2"/>
            </p:custDataLst>
          </p:nvPr>
        </p:nvSpPr>
        <p:spPr>
          <a:xfrm>
            <a:off x="3239852" y="1960476"/>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04</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pic>
        <p:nvPicPr>
          <p:cNvPr id="7" name="图片 6">
            <a:extLst>
              <a:ext uri="{FF2B5EF4-FFF2-40B4-BE49-F238E27FC236}">
                <a16:creationId xmlns:a16="http://schemas.microsoft.com/office/drawing/2014/main" id="{00D01753-31D7-4754-A869-465C7B719E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19"/>
          <a:stretch/>
        </p:blipFill>
        <p:spPr>
          <a:xfrm>
            <a:off x="3769" y="1532"/>
            <a:ext cx="5148165" cy="3096344"/>
          </a:xfrm>
          <a:prstGeom prst="rect">
            <a:avLst/>
          </a:prstGeom>
        </p:spPr>
      </p:pic>
      <p:pic>
        <p:nvPicPr>
          <p:cNvPr id="8" name="Picture 2" descr="Maricopa County Seal">
            <a:extLst>
              <a:ext uri="{FF2B5EF4-FFF2-40B4-BE49-F238E27FC236}">
                <a16:creationId xmlns:a16="http://schemas.microsoft.com/office/drawing/2014/main" id="{9F975E38-A433-4F34-A4D6-40E2918051E8}"/>
              </a:ext>
            </a:extLst>
          </p:cNvPr>
          <p:cNvPicPr>
            <a:picLocks noChangeAspect="1" noChangeArrowheads="1"/>
          </p:cNvPicPr>
          <p:nvPr/>
        </p:nvPicPr>
        <p:blipFill>
          <a:blip r:embed="rId6">
            <a:alphaModFix amt="23000"/>
            <a:extLst>
              <a:ext uri="{BEBA8EAE-BF5A-486C-A8C5-ECC9F3942E4B}">
                <a14:imgProps xmlns:a14="http://schemas.microsoft.com/office/drawing/2010/main">
                  <a14:imgLayer r:embed="rId7">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89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D68F6A2-B510-47E2-A98F-7BCC4FED58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9819"/>
          <a:stretch/>
        </p:blipFill>
        <p:spPr>
          <a:xfrm>
            <a:off x="3769" y="1532"/>
            <a:ext cx="5148165" cy="3096344"/>
          </a:xfrm>
          <a:prstGeom prst="rect">
            <a:avLst/>
          </a:prstGeom>
        </p:spPr>
      </p:pic>
      <p:pic>
        <p:nvPicPr>
          <p:cNvPr id="14" name="图片 13">
            <a:extLst>
              <a:ext uri="{FF2B5EF4-FFF2-40B4-BE49-F238E27FC236}">
                <a16:creationId xmlns:a16="http://schemas.microsoft.com/office/drawing/2014/main" id="{4134C3EE-CD64-4036-B1B5-0D3BCD536F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036" y="2543526"/>
            <a:ext cx="4715508" cy="2601562"/>
          </a:xfrm>
          <a:prstGeom prst="rect">
            <a:avLst/>
          </a:prstGeom>
        </p:spPr>
      </p:pic>
      <p:sp>
        <p:nvSpPr>
          <p:cNvPr id="13" name="矩形 259">
            <a:extLst>
              <a:ext uri="{FF2B5EF4-FFF2-40B4-BE49-F238E27FC236}">
                <a16:creationId xmlns:a16="http://schemas.microsoft.com/office/drawing/2014/main" id="{DFB9403C-4C53-40F4-BD63-36BA8AF9B494}"/>
              </a:ext>
            </a:extLst>
          </p:cNvPr>
          <p:cNvSpPr>
            <a:spLocks noChangeArrowheads="1"/>
          </p:cNvSpPr>
          <p:nvPr/>
        </p:nvSpPr>
        <p:spPr bwMode="auto">
          <a:xfrm>
            <a:off x="1907704" y="2652892"/>
            <a:ext cx="5220580"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Bef>
                <a:spcPct val="0"/>
              </a:spcBef>
              <a:spcAft>
                <a:spcPct val="0"/>
              </a:spcAft>
              <a:buNone/>
            </a:pPr>
            <a:r>
              <a:rPr lang="en-US" altLang="zh-CN" sz="4000" dirty="0">
                <a:solidFill>
                  <a:schemeClr val="tx1">
                    <a:lumMod val="75000"/>
                    <a:lumOff val="25000"/>
                  </a:schemeClr>
                </a:solidFill>
                <a:cs typeface="宋体" pitchFamily="2" charset="-122"/>
              </a:rPr>
              <a:t>Thanks</a:t>
            </a:r>
          </a:p>
        </p:txBody>
      </p:sp>
      <p:sp>
        <p:nvSpPr>
          <p:cNvPr id="16" name="原创设计师QQ598969553                 _15">
            <a:extLst>
              <a:ext uri="{FF2B5EF4-FFF2-40B4-BE49-F238E27FC236}">
                <a16:creationId xmlns:a16="http://schemas.microsoft.com/office/drawing/2014/main" id="{B2966131-B766-47EF-9A5E-9F01F30F3776}"/>
              </a:ext>
            </a:extLst>
          </p:cNvPr>
          <p:cNvSpPr/>
          <p:nvPr/>
        </p:nvSpPr>
        <p:spPr>
          <a:xfrm>
            <a:off x="3082730" y="4080525"/>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Zixiang Michael Jin 2/22/2021</a:t>
            </a:r>
          </a:p>
        </p:txBody>
      </p:sp>
      <p:sp>
        <p:nvSpPr>
          <p:cNvPr id="17" name="原创设计师QQ598969553                 _16">
            <a:extLst>
              <a:ext uri="{FF2B5EF4-FFF2-40B4-BE49-F238E27FC236}">
                <a16:creationId xmlns:a16="http://schemas.microsoft.com/office/drawing/2014/main" id="{7D1FD1C0-E550-41D0-9284-A0D0204A6895}"/>
              </a:ext>
            </a:extLst>
          </p:cNvPr>
          <p:cNvSpPr txBox="1"/>
          <p:nvPr/>
        </p:nvSpPr>
        <p:spPr>
          <a:xfrm>
            <a:off x="2649495" y="2309540"/>
            <a:ext cx="3852428" cy="354328"/>
          </a:xfrm>
          <a:prstGeom prst="rect">
            <a:avLst/>
          </a:prstGeom>
          <a:noFill/>
          <a:effectLst/>
        </p:spPr>
        <p:txBody>
          <a:bodyPr wrap="square" lIns="68580" tIns="34290" rIns="68580" bIns="34290" rtlCol="0">
            <a:spAutoFit/>
          </a:bodyPr>
          <a:lstStyle/>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Maricopa County – Risk Management</a:t>
            </a:r>
          </a:p>
        </p:txBody>
      </p:sp>
      <p:sp>
        <p:nvSpPr>
          <p:cNvPr id="11" name="矩形 259">
            <a:extLst>
              <a:ext uri="{FF2B5EF4-FFF2-40B4-BE49-F238E27FC236}">
                <a16:creationId xmlns:a16="http://schemas.microsoft.com/office/drawing/2014/main" id="{24367480-89DB-4A9C-BD6D-63C64DDD0CB0}"/>
              </a:ext>
            </a:extLst>
          </p:cNvPr>
          <p:cNvSpPr>
            <a:spLocks noChangeArrowheads="1"/>
          </p:cNvSpPr>
          <p:nvPr/>
        </p:nvSpPr>
        <p:spPr bwMode="auto">
          <a:xfrm>
            <a:off x="3167844" y="1304853"/>
            <a:ext cx="259228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600" cap="all" dirty="0">
                <a:solidFill>
                  <a:schemeClr val="tx1">
                    <a:lumMod val="75000"/>
                    <a:lumOff val="25000"/>
                  </a:schemeClr>
                </a:solidFill>
                <a:latin typeface="Agency FB" panose="020B0503020202020204" pitchFamily="34" charset="0"/>
                <a:ea typeface="方正姚体" panose="02010601030101010101" pitchFamily="2" charset="-122"/>
                <a:cs typeface="Arial" panose="020B0604020202020204" pitchFamily="34" charset="0"/>
              </a:rPr>
              <a:t>2021</a:t>
            </a:r>
          </a:p>
        </p:txBody>
      </p:sp>
      <p:pic>
        <p:nvPicPr>
          <p:cNvPr id="9" name="Picture 2" descr="Maricopa County Seal">
            <a:extLst>
              <a:ext uri="{FF2B5EF4-FFF2-40B4-BE49-F238E27FC236}">
                <a16:creationId xmlns:a16="http://schemas.microsoft.com/office/drawing/2014/main" id="{C386D87D-7DB1-4D3C-946A-7E82F89E6210}"/>
              </a:ext>
            </a:extLst>
          </p:cNvPr>
          <p:cNvPicPr>
            <a:picLocks noChangeAspect="1" noChangeArrowheads="1"/>
          </p:cNvPicPr>
          <p:nvPr/>
        </p:nvPicPr>
        <p:blipFill>
          <a:blip r:embed="rId5">
            <a:alphaModFix amt="23000"/>
            <a:extLst>
              <a:ext uri="{BEBA8EAE-BF5A-486C-A8C5-ECC9F3942E4B}">
                <a14:imgProps xmlns:a14="http://schemas.microsoft.com/office/drawing/2010/main">
                  <a14:imgLayer r:embed="rId6">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4071357" y="3123194"/>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81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3"/>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1"/>
                                        </p:tgtEl>
                                        <p:attrNameLst>
                                          <p:attrName>ppt_y</p:attrName>
                                        </p:attrNameLst>
                                      </p:cBhvr>
                                      <p:tavLst>
                                        <p:tav tm="0">
                                          <p:val>
                                            <p:strVal val="#ppt_y"/>
                                          </p:val>
                                        </p:tav>
                                        <p:tav tm="100000">
                                          <p:val>
                                            <p:strVal val="#ppt_y"/>
                                          </p:val>
                                        </p:tav>
                                      </p:tavLst>
                                    </p:anim>
                                    <p:anim calcmode="lin" valueType="num">
                                      <p:cBhvr>
                                        <p:cTn id="2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1"/>
                                        </p:tgtEl>
                                      </p:cBhvr>
                                    </p:animEffect>
                                  </p:childTnLst>
                                </p:cTn>
                              </p:par>
                            </p:childTnLst>
                          </p:cTn>
                        </p:par>
                        <p:par>
                          <p:cTn id="23" fill="hold">
                            <p:stCondLst>
                              <p:cond delay="16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11"/>
                                        </p:tgtEl>
                                      </p:cBhvr>
                                    </p:animEffect>
                                    <p:animScale>
                                      <p:cBhvr>
                                        <p:cTn id="26" dur="250" autoRev="1" fill="hold"/>
                                        <p:tgtEl>
                                          <p:spTgt spid="11"/>
                                        </p:tgtEl>
                                      </p:cBhvr>
                                      <p:by x="105000" y="105000"/>
                                    </p:animScale>
                                  </p:childTnLst>
                                </p:cTn>
                              </p:par>
                            </p:childTnLst>
                          </p:cTn>
                        </p:par>
                        <p:par>
                          <p:cTn id="27" fill="hold">
                            <p:stCondLst>
                              <p:cond delay="215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6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3"/>
                                        </p:tgtEl>
                                        <p:attrNameLst>
                                          <p:attrName>ppt_y</p:attrName>
                                        </p:attrNameLst>
                                      </p:cBhvr>
                                      <p:tavLst>
                                        <p:tav tm="0">
                                          <p:val>
                                            <p:strVal val="#ppt_y"/>
                                          </p:val>
                                        </p:tav>
                                        <p:tav tm="100000">
                                          <p:val>
                                            <p:strVal val="#ppt_y"/>
                                          </p:val>
                                        </p:tav>
                                      </p:tavLst>
                                    </p:anim>
                                    <p:anim calcmode="lin" valueType="num">
                                      <p:cBhvr>
                                        <p:cTn id="3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3"/>
                                        </p:tgtEl>
                                      </p:cBhvr>
                                    </p:animEffect>
                                  </p:childTnLst>
                                </p:cTn>
                              </p:par>
                            </p:childTnLst>
                          </p:cTn>
                        </p:par>
                        <p:par>
                          <p:cTn id="39" fill="hold">
                            <p:stCondLst>
                              <p:cond delay="3400"/>
                            </p:stCondLst>
                            <p:childTnLst>
                              <p:par>
                                <p:cTn id="40" presetID="26" presetClass="emph" presetSubtype="0" fill="hold" grpId="1" nodeType="afterEffect">
                                  <p:stCondLst>
                                    <p:cond delay="0"/>
                                  </p:stCondLst>
                                  <p:iterate type="lt">
                                    <p:tmPct val="0"/>
                                  </p:iterate>
                                  <p:childTnLst>
                                    <p:animEffect transition="out" filter="fade">
                                      <p:cBhvr>
                                        <p:cTn id="41" dur="500" tmFilter="0, 0; .2, .5; .8, .5; 1, 0"/>
                                        <p:tgtEl>
                                          <p:spTgt spid="13"/>
                                        </p:tgtEl>
                                      </p:cBhvr>
                                    </p:animEffect>
                                    <p:animScale>
                                      <p:cBhvr>
                                        <p:cTn id="42" dur="250" autoRev="1" fill="hold"/>
                                        <p:tgtEl>
                                          <p:spTgt spid="13"/>
                                        </p:tgtEl>
                                      </p:cBhvr>
                                      <p:by x="105000" y="105000"/>
                                    </p:animScale>
                                  </p:childTnLst>
                                </p:cTn>
                              </p:par>
                            </p:childTnLst>
                          </p:cTn>
                        </p:par>
                        <p:par>
                          <p:cTn id="43" fill="hold">
                            <p:stCondLst>
                              <p:cond delay="3900"/>
                            </p:stCondLst>
                            <p:childTnLst>
                              <p:par>
                                <p:cTn id="44" presetID="1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ppt_y</p:attrName>
                                        </p:attrNameLst>
                                      </p:cBhvr>
                                      <p:tavLst>
                                        <p:tav tm="0">
                                          <p:val>
                                            <p:strVal val="#ppt_y-#ppt_h*1.125000"/>
                                          </p:val>
                                        </p:tav>
                                        <p:tav tm="100000">
                                          <p:val>
                                            <p:strVal val="#ppt_y"/>
                                          </p:val>
                                        </p:tav>
                                      </p:tavLst>
                                    </p:anim>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7" grpId="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AE4D0809-C927-4279-B27C-C93C0A0F8C52}"/>
              </a:ext>
            </a:extLst>
          </p:cNvPr>
          <p:cNvSpPr>
            <a:spLocks/>
          </p:cNvSpPr>
          <p:nvPr/>
        </p:nvSpPr>
        <p:spPr bwMode="auto">
          <a:xfrm rot="440271">
            <a:off x="808485" y="1725484"/>
            <a:ext cx="1478465" cy="1311600"/>
          </a:xfrm>
          <a:custGeom>
            <a:avLst/>
            <a:gdLst>
              <a:gd name="T0" fmla="*/ 0 w 859"/>
              <a:gd name="T1" fmla="*/ 486 h 762"/>
              <a:gd name="T2" fmla="*/ 129 w 859"/>
              <a:gd name="T3" fmla="*/ 600 h 762"/>
              <a:gd name="T4" fmla="*/ 703 w 859"/>
              <a:gd name="T5" fmla="*/ 624 h 762"/>
              <a:gd name="T6" fmla="*/ 676 w 859"/>
              <a:gd name="T7" fmla="*/ 115 h 762"/>
              <a:gd name="T8" fmla="*/ 547 w 859"/>
              <a:gd name="T9" fmla="*/ 0 h 762"/>
              <a:gd name="T10" fmla="*/ 0 w 859"/>
              <a:gd name="T11" fmla="*/ 486 h 762"/>
            </a:gdLst>
            <a:ahLst/>
            <a:cxnLst>
              <a:cxn ang="0">
                <a:pos x="T0" y="T1"/>
              </a:cxn>
              <a:cxn ang="0">
                <a:pos x="T2" y="T3"/>
              </a:cxn>
              <a:cxn ang="0">
                <a:pos x="T4" y="T5"/>
              </a:cxn>
              <a:cxn ang="0">
                <a:pos x="T6" y="T7"/>
              </a:cxn>
              <a:cxn ang="0">
                <a:pos x="T8" y="T9"/>
              </a:cxn>
              <a:cxn ang="0">
                <a:pos x="T10" y="T11"/>
              </a:cxn>
            </a:cxnLst>
            <a:rect l="0" t="0" r="r" b="b"/>
            <a:pathLst>
              <a:path w="859" h="762">
                <a:moveTo>
                  <a:pt x="0" y="486"/>
                </a:moveTo>
                <a:cubicBezTo>
                  <a:pt x="2" y="487"/>
                  <a:pt x="127" y="599"/>
                  <a:pt x="129" y="600"/>
                </a:cubicBezTo>
                <a:cubicBezTo>
                  <a:pt x="300" y="752"/>
                  <a:pt x="547" y="762"/>
                  <a:pt x="703" y="624"/>
                </a:cubicBezTo>
                <a:cubicBezTo>
                  <a:pt x="859" y="486"/>
                  <a:pt x="848" y="267"/>
                  <a:pt x="676" y="115"/>
                </a:cubicBezTo>
                <a:cubicBezTo>
                  <a:pt x="675" y="113"/>
                  <a:pt x="549" y="2"/>
                  <a:pt x="547" y="0"/>
                </a:cubicBezTo>
                <a:lnTo>
                  <a:pt x="0" y="486"/>
                </a:lnTo>
                <a:close/>
              </a:path>
            </a:pathLst>
          </a:custGeom>
          <a:solidFill>
            <a:schemeClr val="accent4"/>
          </a:solidFill>
          <a:ln>
            <a:noFill/>
          </a:ln>
          <a:effectLst>
            <a:outerShdw blurRad="254000" dist="190500" dir="720000" algn="ctr" rotWithShape="0">
              <a:srgbClr val="000000">
                <a:alpha val="43000"/>
              </a:srgbClr>
            </a:outerShdw>
          </a:effectLst>
        </p:spPr>
        <p:txBody>
          <a:bodyPr vert="horz" wrap="square" lIns="91429" tIns="45714" rIns="91429" bIns="45714" numCol="1" anchor="t" anchorCtr="0" compatLnSpc="1">
            <a:prstTxWarp prst="textNoShape">
              <a:avLst/>
            </a:prstTxWarp>
          </a:bodyPr>
          <a:lstStyle/>
          <a:p>
            <a:endParaRPr lang="zh-CN" altLang="en-US">
              <a:solidFill>
                <a:prstClr val="black"/>
              </a:solidFill>
            </a:endParaRPr>
          </a:p>
        </p:txBody>
      </p:sp>
      <p:sp>
        <p:nvSpPr>
          <p:cNvPr id="4" name="Freeform 16">
            <a:extLst>
              <a:ext uri="{FF2B5EF4-FFF2-40B4-BE49-F238E27FC236}">
                <a16:creationId xmlns:a16="http://schemas.microsoft.com/office/drawing/2014/main" id="{869BA3AA-A00E-480D-8796-CB210806D106}"/>
              </a:ext>
            </a:extLst>
          </p:cNvPr>
          <p:cNvSpPr>
            <a:spLocks/>
          </p:cNvSpPr>
          <p:nvPr/>
        </p:nvSpPr>
        <p:spPr bwMode="auto">
          <a:xfrm rot="360689">
            <a:off x="3173434" y="88976"/>
            <a:ext cx="1478465" cy="1311600"/>
          </a:xfrm>
          <a:custGeom>
            <a:avLst/>
            <a:gdLst>
              <a:gd name="T0" fmla="*/ 0 w 859"/>
              <a:gd name="T1" fmla="*/ 486 h 762"/>
              <a:gd name="T2" fmla="*/ 129 w 859"/>
              <a:gd name="T3" fmla="*/ 600 h 762"/>
              <a:gd name="T4" fmla="*/ 703 w 859"/>
              <a:gd name="T5" fmla="*/ 624 h 762"/>
              <a:gd name="T6" fmla="*/ 676 w 859"/>
              <a:gd name="T7" fmla="*/ 115 h 762"/>
              <a:gd name="T8" fmla="*/ 547 w 859"/>
              <a:gd name="T9" fmla="*/ 0 h 762"/>
              <a:gd name="T10" fmla="*/ 0 w 859"/>
              <a:gd name="T11" fmla="*/ 486 h 762"/>
            </a:gdLst>
            <a:ahLst/>
            <a:cxnLst>
              <a:cxn ang="0">
                <a:pos x="T0" y="T1"/>
              </a:cxn>
              <a:cxn ang="0">
                <a:pos x="T2" y="T3"/>
              </a:cxn>
              <a:cxn ang="0">
                <a:pos x="T4" y="T5"/>
              </a:cxn>
              <a:cxn ang="0">
                <a:pos x="T6" y="T7"/>
              </a:cxn>
              <a:cxn ang="0">
                <a:pos x="T8" y="T9"/>
              </a:cxn>
              <a:cxn ang="0">
                <a:pos x="T10" y="T11"/>
              </a:cxn>
            </a:cxnLst>
            <a:rect l="0" t="0" r="r" b="b"/>
            <a:pathLst>
              <a:path w="859" h="762">
                <a:moveTo>
                  <a:pt x="0" y="486"/>
                </a:moveTo>
                <a:cubicBezTo>
                  <a:pt x="2" y="487"/>
                  <a:pt x="127" y="599"/>
                  <a:pt x="129" y="600"/>
                </a:cubicBezTo>
                <a:cubicBezTo>
                  <a:pt x="300" y="752"/>
                  <a:pt x="547" y="762"/>
                  <a:pt x="703" y="624"/>
                </a:cubicBezTo>
                <a:cubicBezTo>
                  <a:pt x="859" y="486"/>
                  <a:pt x="848" y="267"/>
                  <a:pt x="676" y="115"/>
                </a:cubicBezTo>
                <a:cubicBezTo>
                  <a:pt x="675" y="113"/>
                  <a:pt x="549" y="2"/>
                  <a:pt x="547" y="0"/>
                </a:cubicBezTo>
                <a:lnTo>
                  <a:pt x="0" y="486"/>
                </a:lnTo>
                <a:close/>
              </a:path>
            </a:pathLst>
          </a:custGeom>
          <a:solidFill>
            <a:schemeClr val="accent3"/>
          </a:solidFill>
          <a:ln>
            <a:noFill/>
          </a:ln>
          <a:effectLst>
            <a:outerShdw blurRad="254000" dist="190500" dir="720000" algn="ctr" rotWithShape="0">
              <a:srgbClr val="000000">
                <a:alpha val="43000"/>
              </a:srgbClr>
            </a:outerShdw>
          </a:effectLst>
        </p:spPr>
        <p:txBody>
          <a:bodyPr vert="horz" wrap="square" lIns="91429" tIns="45714" rIns="91429" bIns="45714" numCol="1" anchor="t" anchorCtr="0" compatLnSpc="1">
            <a:prstTxWarp prst="textNoShape">
              <a:avLst/>
            </a:prstTxWarp>
          </a:bodyPr>
          <a:lstStyle/>
          <a:p>
            <a:endParaRPr lang="zh-CN" altLang="en-US" dirty="0">
              <a:solidFill>
                <a:prstClr val="black"/>
              </a:solidFill>
            </a:endParaRPr>
          </a:p>
        </p:txBody>
      </p:sp>
      <p:sp>
        <p:nvSpPr>
          <p:cNvPr id="6" name="Freeform 6">
            <a:extLst>
              <a:ext uri="{FF2B5EF4-FFF2-40B4-BE49-F238E27FC236}">
                <a16:creationId xmlns:a16="http://schemas.microsoft.com/office/drawing/2014/main" id="{E23D673A-4B73-4FE9-998E-7AED23E37E7C}"/>
              </a:ext>
            </a:extLst>
          </p:cNvPr>
          <p:cNvSpPr>
            <a:spLocks/>
          </p:cNvSpPr>
          <p:nvPr/>
        </p:nvSpPr>
        <p:spPr bwMode="auto">
          <a:xfrm rot="10800000">
            <a:off x="0" y="0"/>
            <a:ext cx="4426991" cy="3023962"/>
          </a:xfrm>
          <a:custGeom>
            <a:avLst/>
            <a:gdLst>
              <a:gd name="T0" fmla="*/ 0 w 1768"/>
              <a:gd name="T1" fmla="*/ 1568 h 1568"/>
              <a:gd name="T2" fmla="*/ 1768 w 1768"/>
              <a:gd name="T3" fmla="*/ 1568 h 1568"/>
              <a:gd name="T4" fmla="*/ 1768 w 1768"/>
              <a:gd name="T5" fmla="*/ 0 h 1568"/>
              <a:gd name="T6" fmla="*/ 0 w 1768"/>
              <a:gd name="T7" fmla="*/ 1568 h 1568"/>
            </a:gdLst>
            <a:ahLst/>
            <a:cxnLst>
              <a:cxn ang="0">
                <a:pos x="T0" y="T1"/>
              </a:cxn>
              <a:cxn ang="0">
                <a:pos x="T2" y="T3"/>
              </a:cxn>
              <a:cxn ang="0">
                <a:pos x="T4" y="T5"/>
              </a:cxn>
              <a:cxn ang="0">
                <a:pos x="T6" y="T7"/>
              </a:cxn>
            </a:cxnLst>
            <a:rect l="0" t="0" r="r" b="b"/>
            <a:pathLst>
              <a:path w="1768" h="1568">
                <a:moveTo>
                  <a:pt x="0" y="1568"/>
                </a:moveTo>
                <a:lnTo>
                  <a:pt x="1768" y="1568"/>
                </a:lnTo>
                <a:lnTo>
                  <a:pt x="1768" y="0"/>
                </a:lnTo>
                <a:lnTo>
                  <a:pt x="0" y="1568"/>
                </a:lnTo>
                <a:close/>
              </a:path>
            </a:pathLst>
          </a:custGeom>
          <a:solidFill>
            <a:schemeClr val="accent1"/>
          </a:solidFill>
          <a:ln>
            <a:noFill/>
          </a:ln>
        </p:spPr>
        <p:txBody>
          <a:bodyPr vert="horz" wrap="square" lIns="91429" tIns="45714" rIns="91429" bIns="45714" numCol="1" anchor="t" anchorCtr="0" compatLnSpc="1">
            <a:prstTxWarp prst="textNoShape">
              <a:avLst/>
            </a:prstTxWarp>
          </a:bodyPr>
          <a:lstStyle/>
          <a:p>
            <a:endParaRPr lang="zh-CN" altLang="en-US">
              <a:solidFill>
                <a:prstClr val="black"/>
              </a:solidFill>
            </a:endParaRPr>
          </a:p>
        </p:txBody>
      </p:sp>
      <p:sp>
        <p:nvSpPr>
          <p:cNvPr id="7" name="Freeform 16">
            <a:extLst>
              <a:ext uri="{FF2B5EF4-FFF2-40B4-BE49-F238E27FC236}">
                <a16:creationId xmlns:a16="http://schemas.microsoft.com/office/drawing/2014/main" id="{2C0EE800-5591-4A9A-9EE8-92F7362980CA}"/>
              </a:ext>
            </a:extLst>
          </p:cNvPr>
          <p:cNvSpPr>
            <a:spLocks/>
          </p:cNvSpPr>
          <p:nvPr/>
        </p:nvSpPr>
        <p:spPr bwMode="auto">
          <a:xfrm rot="458092">
            <a:off x="2006668" y="917798"/>
            <a:ext cx="1478465" cy="1311600"/>
          </a:xfrm>
          <a:custGeom>
            <a:avLst/>
            <a:gdLst>
              <a:gd name="T0" fmla="*/ 0 w 859"/>
              <a:gd name="T1" fmla="*/ 486 h 762"/>
              <a:gd name="T2" fmla="*/ 129 w 859"/>
              <a:gd name="T3" fmla="*/ 600 h 762"/>
              <a:gd name="T4" fmla="*/ 703 w 859"/>
              <a:gd name="T5" fmla="*/ 624 h 762"/>
              <a:gd name="T6" fmla="*/ 676 w 859"/>
              <a:gd name="T7" fmla="*/ 115 h 762"/>
              <a:gd name="T8" fmla="*/ 547 w 859"/>
              <a:gd name="T9" fmla="*/ 0 h 762"/>
              <a:gd name="T10" fmla="*/ 0 w 859"/>
              <a:gd name="T11" fmla="*/ 486 h 762"/>
            </a:gdLst>
            <a:ahLst/>
            <a:cxnLst>
              <a:cxn ang="0">
                <a:pos x="T0" y="T1"/>
              </a:cxn>
              <a:cxn ang="0">
                <a:pos x="T2" y="T3"/>
              </a:cxn>
              <a:cxn ang="0">
                <a:pos x="T4" y="T5"/>
              </a:cxn>
              <a:cxn ang="0">
                <a:pos x="T6" y="T7"/>
              </a:cxn>
              <a:cxn ang="0">
                <a:pos x="T8" y="T9"/>
              </a:cxn>
              <a:cxn ang="0">
                <a:pos x="T10" y="T11"/>
              </a:cxn>
            </a:cxnLst>
            <a:rect l="0" t="0" r="r" b="b"/>
            <a:pathLst>
              <a:path w="859" h="762">
                <a:moveTo>
                  <a:pt x="0" y="486"/>
                </a:moveTo>
                <a:cubicBezTo>
                  <a:pt x="2" y="487"/>
                  <a:pt x="127" y="599"/>
                  <a:pt x="129" y="600"/>
                </a:cubicBezTo>
                <a:cubicBezTo>
                  <a:pt x="300" y="752"/>
                  <a:pt x="547" y="762"/>
                  <a:pt x="703" y="624"/>
                </a:cubicBezTo>
                <a:cubicBezTo>
                  <a:pt x="859" y="486"/>
                  <a:pt x="848" y="267"/>
                  <a:pt x="676" y="115"/>
                </a:cubicBezTo>
                <a:cubicBezTo>
                  <a:pt x="675" y="113"/>
                  <a:pt x="549" y="2"/>
                  <a:pt x="547" y="0"/>
                </a:cubicBezTo>
                <a:lnTo>
                  <a:pt x="0" y="486"/>
                </a:lnTo>
                <a:close/>
              </a:path>
            </a:pathLst>
          </a:custGeom>
          <a:solidFill>
            <a:schemeClr val="bg1"/>
          </a:solidFill>
          <a:ln>
            <a:noFill/>
          </a:ln>
          <a:effectLst>
            <a:outerShdw blurRad="254000" dist="190500" dir="720000" algn="ctr" rotWithShape="0">
              <a:srgbClr val="000000">
                <a:alpha val="43000"/>
              </a:srgbClr>
            </a:outerShdw>
          </a:effectLst>
        </p:spPr>
        <p:txBody>
          <a:bodyPr vert="horz" wrap="square" lIns="91429" tIns="45714" rIns="91429" bIns="45714" numCol="1" anchor="t" anchorCtr="0" compatLnSpc="1">
            <a:prstTxWarp prst="textNoShape">
              <a:avLst/>
            </a:prstTxWarp>
          </a:bodyPr>
          <a:lstStyle/>
          <a:p>
            <a:endParaRPr lang="zh-CN" altLang="en-US">
              <a:solidFill>
                <a:prstClr val="black"/>
              </a:solidFill>
            </a:endParaRPr>
          </a:p>
        </p:txBody>
      </p:sp>
      <p:sp>
        <p:nvSpPr>
          <p:cNvPr id="10" name="Freeform 16">
            <a:extLst>
              <a:ext uri="{FF2B5EF4-FFF2-40B4-BE49-F238E27FC236}">
                <a16:creationId xmlns:a16="http://schemas.microsoft.com/office/drawing/2014/main" id="{DB4A55FE-A57B-4A4A-9CCF-AC457037D4C2}"/>
              </a:ext>
            </a:extLst>
          </p:cNvPr>
          <p:cNvSpPr>
            <a:spLocks noEditPoints="1"/>
          </p:cNvSpPr>
          <p:nvPr/>
        </p:nvSpPr>
        <p:spPr bwMode="auto">
          <a:xfrm>
            <a:off x="1448460" y="3363264"/>
            <a:ext cx="371429" cy="371429"/>
          </a:xfrm>
          <a:custGeom>
            <a:avLst/>
            <a:gdLst>
              <a:gd name="T0" fmla="*/ 91 w 99"/>
              <a:gd name="T1" fmla="*/ 41 h 99"/>
              <a:gd name="T2" fmla="*/ 85 w 99"/>
              <a:gd name="T3" fmla="*/ 26 h 99"/>
              <a:gd name="T4" fmla="*/ 85 w 99"/>
              <a:gd name="T5" fmla="*/ 15 h 99"/>
              <a:gd name="T6" fmla="*/ 74 w 99"/>
              <a:gd name="T7" fmla="*/ 14 h 99"/>
              <a:gd name="T8" fmla="*/ 58 w 99"/>
              <a:gd name="T9" fmla="*/ 8 h 99"/>
              <a:gd name="T10" fmla="*/ 50 w 99"/>
              <a:gd name="T11" fmla="*/ 0 h 99"/>
              <a:gd name="T12" fmla="*/ 41 w 99"/>
              <a:gd name="T13" fmla="*/ 8 h 99"/>
              <a:gd name="T14" fmla="*/ 27 w 99"/>
              <a:gd name="T15" fmla="*/ 14 h 99"/>
              <a:gd name="T16" fmla="*/ 21 w 99"/>
              <a:gd name="T17" fmla="*/ 12 h 99"/>
              <a:gd name="T18" fmla="*/ 15 w 99"/>
              <a:gd name="T19" fmla="*/ 14 h 99"/>
              <a:gd name="T20" fmla="*/ 15 w 99"/>
              <a:gd name="T21" fmla="*/ 25 h 99"/>
              <a:gd name="T22" fmla="*/ 9 w 99"/>
              <a:gd name="T23" fmla="*/ 41 h 99"/>
              <a:gd name="T24" fmla="*/ 0 w 99"/>
              <a:gd name="T25" fmla="*/ 49 h 99"/>
              <a:gd name="T26" fmla="*/ 9 w 99"/>
              <a:gd name="T27" fmla="*/ 57 h 99"/>
              <a:gd name="T28" fmla="*/ 15 w 99"/>
              <a:gd name="T29" fmla="*/ 72 h 99"/>
              <a:gd name="T30" fmla="*/ 15 w 99"/>
              <a:gd name="T31" fmla="*/ 84 h 99"/>
              <a:gd name="T32" fmla="*/ 26 w 99"/>
              <a:gd name="T33" fmla="*/ 84 h 99"/>
              <a:gd name="T34" fmla="*/ 41 w 99"/>
              <a:gd name="T35" fmla="*/ 90 h 99"/>
              <a:gd name="T36" fmla="*/ 50 w 99"/>
              <a:gd name="T37" fmla="*/ 99 h 99"/>
              <a:gd name="T38" fmla="*/ 58 w 99"/>
              <a:gd name="T39" fmla="*/ 90 h 99"/>
              <a:gd name="T40" fmla="*/ 63 w 99"/>
              <a:gd name="T41" fmla="*/ 89 h 99"/>
              <a:gd name="T42" fmla="*/ 73 w 99"/>
              <a:gd name="T43" fmla="*/ 84 h 99"/>
              <a:gd name="T44" fmla="*/ 84 w 99"/>
              <a:gd name="T45" fmla="*/ 84 h 99"/>
              <a:gd name="T46" fmla="*/ 84 w 99"/>
              <a:gd name="T47" fmla="*/ 73 h 99"/>
              <a:gd name="T48" fmla="*/ 91 w 99"/>
              <a:gd name="T49" fmla="*/ 58 h 99"/>
              <a:gd name="T50" fmla="*/ 99 w 99"/>
              <a:gd name="T51" fmla="*/ 49 h 99"/>
              <a:gd name="T52" fmla="*/ 91 w 99"/>
              <a:gd name="T53" fmla="*/ 41 h 99"/>
              <a:gd name="T54" fmla="*/ 50 w 99"/>
              <a:gd name="T55" fmla="*/ 68 h 99"/>
              <a:gd name="T56" fmla="*/ 31 w 99"/>
              <a:gd name="T57" fmla="*/ 49 h 99"/>
              <a:gd name="T58" fmla="*/ 50 w 99"/>
              <a:gd name="T59" fmla="*/ 30 h 99"/>
              <a:gd name="T60" fmla="*/ 69 w 99"/>
              <a:gd name="T61" fmla="*/ 49 h 99"/>
              <a:gd name="T62" fmla="*/ 50 w 99"/>
              <a:gd name="T63"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99">
                <a:moveTo>
                  <a:pt x="91" y="41"/>
                </a:moveTo>
                <a:cubicBezTo>
                  <a:pt x="90" y="36"/>
                  <a:pt x="88" y="30"/>
                  <a:pt x="85" y="26"/>
                </a:cubicBezTo>
                <a:cubicBezTo>
                  <a:pt x="88" y="23"/>
                  <a:pt x="88" y="18"/>
                  <a:pt x="85" y="15"/>
                </a:cubicBezTo>
                <a:cubicBezTo>
                  <a:pt x="82" y="11"/>
                  <a:pt x="77" y="11"/>
                  <a:pt x="74" y="14"/>
                </a:cubicBezTo>
                <a:cubicBezTo>
                  <a:pt x="69" y="11"/>
                  <a:pt x="64" y="9"/>
                  <a:pt x="58" y="8"/>
                </a:cubicBezTo>
                <a:cubicBezTo>
                  <a:pt x="58" y="3"/>
                  <a:pt x="54" y="0"/>
                  <a:pt x="50" y="0"/>
                </a:cubicBezTo>
                <a:cubicBezTo>
                  <a:pt x="45" y="0"/>
                  <a:pt x="41" y="3"/>
                  <a:pt x="41" y="8"/>
                </a:cubicBezTo>
                <a:cubicBezTo>
                  <a:pt x="36" y="9"/>
                  <a:pt x="31" y="11"/>
                  <a:pt x="27" y="14"/>
                </a:cubicBezTo>
                <a:cubicBezTo>
                  <a:pt x="25" y="12"/>
                  <a:pt x="23" y="12"/>
                  <a:pt x="21" y="12"/>
                </a:cubicBezTo>
                <a:cubicBezTo>
                  <a:pt x="19" y="12"/>
                  <a:pt x="17" y="12"/>
                  <a:pt x="15" y="14"/>
                </a:cubicBezTo>
                <a:cubicBezTo>
                  <a:pt x="12" y="17"/>
                  <a:pt x="12" y="22"/>
                  <a:pt x="15" y="25"/>
                </a:cubicBezTo>
                <a:cubicBezTo>
                  <a:pt x="12" y="30"/>
                  <a:pt x="10" y="35"/>
                  <a:pt x="9" y="41"/>
                </a:cubicBezTo>
                <a:cubicBezTo>
                  <a:pt x="4" y="41"/>
                  <a:pt x="0" y="44"/>
                  <a:pt x="0" y="49"/>
                </a:cubicBezTo>
                <a:cubicBezTo>
                  <a:pt x="0" y="54"/>
                  <a:pt x="4" y="57"/>
                  <a:pt x="9" y="57"/>
                </a:cubicBezTo>
                <a:cubicBezTo>
                  <a:pt x="10" y="63"/>
                  <a:pt x="12" y="68"/>
                  <a:pt x="15" y="72"/>
                </a:cubicBezTo>
                <a:cubicBezTo>
                  <a:pt x="11" y="75"/>
                  <a:pt x="11" y="80"/>
                  <a:pt x="15" y="84"/>
                </a:cubicBezTo>
                <a:cubicBezTo>
                  <a:pt x="18" y="87"/>
                  <a:pt x="23" y="87"/>
                  <a:pt x="26" y="84"/>
                </a:cubicBezTo>
                <a:cubicBezTo>
                  <a:pt x="30" y="87"/>
                  <a:pt x="36" y="89"/>
                  <a:pt x="41" y="90"/>
                </a:cubicBezTo>
                <a:cubicBezTo>
                  <a:pt x="41" y="95"/>
                  <a:pt x="45" y="99"/>
                  <a:pt x="50" y="99"/>
                </a:cubicBezTo>
                <a:cubicBezTo>
                  <a:pt x="54" y="99"/>
                  <a:pt x="58" y="95"/>
                  <a:pt x="58" y="90"/>
                </a:cubicBezTo>
                <a:cubicBezTo>
                  <a:pt x="60" y="90"/>
                  <a:pt x="62" y="89"/>
                  <a:pt x="63" y="89"/>
                </a:cubicBezTo>
                <a:cubicBezTo>
                  <a:pt x="67" y="88"/>
                  <a:pt x="70" y="86"/>
                  <a:pt x="73" y="84"/>
                </a:cubicBezTo>
                <a:cubicBezTo>
                  <a:pt x="76" y="87"/>
                  <a:pt x="81" y="87"/>
                  <a:pt x="84" y="84"/>
                </a:cubicBezTo>
                <a:cubicBezTo>
                  <a:pt x="87" y="81"/>
                  <a:pt x="87" y="76"/>
                  <a:pt x="84" y="73"/>
                </a:cubicBezTo>
                <a:cubicBezTo>
                  <a:pt x="87" y="68"/>
                  <a:pt x="90" y="63"/>
                  <a:pt x="91" y="58"/>
                </a:cubicBezTo>
                <a:cubicBezTo>
                  <a:pt x="95" y="58"/>
                  <a:pt x="99" y="54"/>
                  <a:pt x="99" y="49"/>
                </a:cubicBezTo>
                <a:cubicBezTo>
                  <a:pt x="99" y="45"/>
                  <a:pt x="95" y="41"/>
                  <a:pt x="91" y="41"/>
                </a:cubicBezTo>
                <a:close/>
                <a:moveTo>
                  <a:pt x="50" y="68"/>
                </a:moveTo>
                <a:cubicBezTo>
                  <a:pt x="39" y="68"/>
                  <a:pt x="31" y="60"/>
                  <a:pt x="31" y="49"/>
                </a:cubicBezTo>
                <a:cubicBezTo>
                  <a:pt x="31" y="39"/>
                  <a:pt x="39" y="30"/>
                  <a:pt x="50" y="30"/>
                </a:cubicBezTo>
                <a:cubicBezTo>
                  <a:pt x="60" y="30"/>
                  <a:pt x="69" y="39"/>
                  <a:pt x="69" y="49"/>
                </a:cubicBezTo>
                <a:cubicBezTo>
                  <a:pt x="69" y="60"/>
                  <a:pt x="60" y="68"/>
                  <a:pt x="50" y="68"/>
                </a:cubicBezTo>
                <a:close/>
              </a:path>
            </a:pathLst>
          </a:custGeom>
          <a:solidFill>
            <a:schemeClr val="accent4"/>
          </a:solidFill>
          <a:ln>
            <a:noFill/>
          </a:ln>
        </p:spPr>
        <p:txBody>
          <a:bodyPr vert="horz" wrap="square" lIns="91429" tIns="45714" rIns="91429" bIns="45714" numCol="1" anchor="t" anchorCtr="0" compatLnSpc="1">
            <a:prstTxWarp prst="textNoShape">
              <a:avLst/>
            </a:prstTxWarp>
          </a:bodyPr>
          <a:lstStyle/>
          <a:p>
            <a:endParaRPr lang="zh-CN" altLang="en-US">
              <a:solidFill>
                <a:prstClr val="black"/>
              </a:solidFill>
            </a:endParaRPr>
          </a:p>
        </p:txBody>
      </p:sp>
      <p:sp>
        <p:nvSpPr>
          <p:cNvPr id="11" name="TextBox 10">
            <a:extLst>
              <a:ext uri="{FF2B5EF4-FFF2-40B4-BE49-F238E27FC236}">
                <a16:creationId xmlns:a16="http://schemas.microsoft.com/office/drawing/2014/main" id="{2810A511-5E6E-42B6-B2DE-8D928AF45F65}"/>
              </a:ext>
            </a:extLst>
          </p:cNvPr>
          <p:cNvSpPr txBox="1"/>
          <p:nvPr/>
        </p:nvSpPr>
        <p:spPr>
          <a:xfrm>
            <a:off x="5117624" y="1368532"/>
            <a:ext cx="3090780" cy="762797"/>
          </a:xfrm>
          <a:prstGeom prst="rect">
            <a:avLst/>
          </a:prstGeom>
          <a:noFill/>
        </p:spPr>
        <p:txBody>
          <a:bodyPr wrap="square" lIns="60919" tIns="30460" rIns="60919" bIns="30460" rtlCol="0">
            <a:spAutoFit/>
          </a:bodyPr>
          <a:lstStyle/>
          <a:p>
            <a:pPr>
              <a:lnSpc>
                <a:spcPct val="150000"/>
              </a:lnSpc>
            </a:pPr>
            <a:r>
              <a:rPr lang="en-US" sz="1050" dirty="0"/>
              <a:t>who build data pipelines to stream data across platforms so that data from different department are comparable to each other.</a:t>
            </a:r>
            <a:endParaRPr lang="en-GB" altLang="zh-CN" sz="105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TextBox 170">
            <a:extLst>
              <a:ext uri="{FF2B5EF4-FFF2-40B4-BE49-F238E27FC236}">
                <a16:creationId xmlns:a16="http://schemas.microsoft.com/office/drawing/2014/main" id="{81F12F06-8E3C-48D0-9220-693750D81D36}"/>
              </a:ext>
            </a:extLst>
          </p:cNvPr>
          <p:cNvSpPr txBox="1"/>
          <p:nvPr/>
        </p:nvSpPr>
        <p:spPr>
          <a:xfrm>
            <a:off x="5117626" y="1141174"/>
            <a:ext cx="1728161" cy="236210"/>
          </a:xfrm>
          <a:prstGeom prst="rect">
            <a:avLst/>
          </a:prstGeom>
          <a:noFill/>
        </p:spPr>
        <p:txBody>
          <a:bodyPr wrap="square" lIns="68573" tIns="34286" rIns="68573" bIns="34286" rtlCol="0">
            <a:spAutoFit/>
          </a:bodyPr>
          <a:lstStyle/>
          <a:p>
            <a:pPr>
              <a:lnSpc>
                <a:spcPct val="120000"/>
              </a:lnSpc>
            </a:pPr>
            <a:r>
              <a:rPr lang="en-US" altLang="zh-CN"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Data Engineer</a:t>
            </a:r>
          </a:p>
        </p:txBody>
      </p:sp>
      <p:sp>
        <p:nvSpPr>
          <p:cNvPr id="13" name="TextBox 41">
            <a:extLst>
              <a:ext uri="{FF2B5EF4-FFF2-40B4-BE49-F238E27FC236}">
                <a16:creationId xmlns:a16="http://schemas.microsoft.com/office/drawing/2014/main" id="{30C6D073-8E66-4D44-8C8B-6C137431A521}"/>
              </a:ext>
            </a:extLst>
          </p:cNvPr>
          <p:cNvSpPr txBox="1"/>
          <p:nvPr/>
        </p:nvSpPr>
        <p:spPr>
          <a:xfrm>
            <a:off x="3540941" y="2593211"/>
            <a:ext cx="3551339" cy="520423"/>
          </a:xfrm>
          <a:prstGeom prst="rect">
            <a:avLst/>
          </a:prstGeom>
          <a:noFill/>
        </p:spPr>
        <p:txBody>
          <a:bodyPr wrap="square" lIns="60919" tIns="30460" rIns="60919" bIns="30460" rtlCol="0">
            <a:spAutoFit/>
          </a:bodyPr>
          <a:lstStyle/>
          <a:p>
            <a:pPr>
              <a:lnSpc>
                <a:spcPct val="150000"/>
              </a:lnSpc>
            </a:pPr>
            <a:r>
              <a:rPr lang="en-US" sz="1050" dirty="0"/>
              <a:t>Based on the data infrastructure created by engineer, data analyst then design database, reporting system, and define KPI</a:t>
            </a:r>
            <a:endParaRPr lang="en-GB" altLang="zh-CN" sz="105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170">
            <a:extLst>
              <a:ext uri="{FF2B5EF4-FFF2-40B4-BE49-F238E27FC236}">
                <a16:creationId xmlns:a16="http://schemas.microsoft.com/office/drawing/2014/main" id="{4B9F6F61-D8EF-4CFE-9640-8BBBBA5FC64A}"/>
              </a:ext>
            </a:extLst>
          </p:cNvPr>
          <p:cNvSpPr txBox="1"/>
          <p:nvPr/>
        </p:nvSpPr>
        <p:spPr>
          <a:xfrm>
            <a:off x="3540942" y="2365852"/>
            <a:ext cx="1728161" cy="236210"/>
          </a:xfrm>
          <a:prstGeom prst="rect">
            <a:avLst/>
          </a:prstGeom>
          <a:noFill/>
        </p:spPr>
        <p:txBody>
          <a:bodyPr wrap="square" lIns="68573" tIns="34286" rIns="68573" bIns="34286" rtlCol="0">
            <a:spAutoFit/>
          </a:bodyPr>
          <a:lstStyle/>
          <a:p>
            <a:pPr>
              <a:lnSpc>
                <a:spcPct val="120000"/>
              </a:lnSpc>
            </a:pPr>
            <a:r>
              <a:rPr lang="en-US" altLang="zh-CN"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Data Analyst</a:t>
            </a:r>
          </a:p>
        </p:txBody>
      </p:sp>
      <p:sp>
        <p:nvSpPr>
          <p:cNvPr id="15" name="TextBox 41">
            <a:extLst>
              <a:ext uri="{FF2B5EF4-FFF2-40B4-BE49-F238E27FC236}">
                <a16:creationId xmlns:a16="http://schemas.microsoft.com/office/drawing/2014/main" id="{62A8FBD4-53EA-46D0-9ECE-31E0AF531092}"/>
              </a:ext>
            </a:extLst>
          </p:cNvPr>
          <p:cNvSpPr txBox="1"/>
          <p:nvPr/>
        </p:nvSpPr>
        <p:spPr>
          <a:xfrm>
            <a:off x="1896821" y="3689938"/>
            <a:ext cx="2819694" cy="520423"/>
          </a:xfrm>
          <a:prstGeom prst="rect">
            <a:avLst/>
          </a:prstGeom>
          <a:noFill/>
        </p:spPr>
        <p:txBody>
          <a:bodyPr wrap="square" lIns="60919" tIns="30460" rIns="60919" bIns="30460" rtlCol="0">
            <a:spAutoFit/>
          </a:bodyPr>
          <a:lstStyle/>
          <a:p>
            <a:pPr>
              <a:lnSpc>
                <a:spcPct val="150000"/>
              </a:lnSpc>
            </a:pPr>
            <a:r>
              <a:rPr lang="en-US" sz="1050" dirty="0"/>
              <a:t>Apply cutting-edge modeling for predicting, such as regression, Decision-Tree and Neuro network.</a:t>
            </a:r>
            <a:endParaRPr lang="en-GB" altLang="zh-CN" sz="105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6" name="TextBox 170">
            <a:extLst>
              <a:ext uri="{FF2B5EF4-FFF2-40B4-BE49-F238E27FC236}">
                <a16:creationId xmlns:a16="http://schemas.microsoft.com/office/drawing/2014/main" id="{52D381C1-0CF3-4EDC-B2EB-B3A5E046FB11}"/>
              </a:ext>
            </a:extLst>
          </p:cNvPr>
          <p:cNvSpPr txBox="1"/>
          <p:nvPr/>
        </p:nvSpPr>
        <p:spPr>
          <a:xfrm>
            <a:off x="1896823" y="3462580"/>
            <a:ext cx="1728161" cy="236210"/>
          </a:xfrm>
          <a:prstGeom prst="rect">
            <a:avLst/>
          </a:prstGeom>
          <a:noFill/>
        </p:spPr>
        <p:txBody>
          <a:bodyPr wrap="square" lIns="68573" tIns="34286" rIns="68573" bIns="34286" rtlCol="0">
            <a:spAutoFit/>
          </a:bodyPr>
          <a:lstStyle/>
          <a:p>
            <a:pPr>
              <a:lnSpc>
                <a:spcPct val="120000"/>
              </a:lnSpc>
            </a:pPr>
            <a:r>
              <a:rPr lang="en-US" altLang="zh-CN" sz="996"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Data Scientist</a:t>
            </a:r>
          </a:p>
        </p:txBody>
      </p:sp>
      <p:sp>
        <p:nvSpPr>
          <p:cNvPr id="17" name="TextBox 170">
            <a:extLst>
              <a:ext uri="{FF2B5EF4-FFF2-40B4-BE49-F238E27FC236}">
                <a16:creationId xmlns:a16="http://schemas.microsoft.com/office/drawing/2014/main" id="{EB2AD90A-D095-49F3-BED2-6E38BE823879}"/>
              </a:ext>
            </a:extLst>
          </p:cNvPr>
          <p:cNvSpPr txBox="1"/>
          <p:nvPr/>
        </p:nvSpPr>
        <p:spPr>
          <a:xfrm>
            <a:off x="3671761" y="492562"/>
            <a:ext cx="610561" cy="506926"/>
          </a:xfrm>
          <a:prstGeom prst="rect">
            <a:avLst/>
          </a:prstGeom>
          <a:noFill/>
        </p:spPr>
        <p:txBody>
          <a:bodyPr wrap="square" lIns="68573" tIns="34286" rIns="68573" bIns="34286" rtlCol="0">
            <a:spAutoFit/>
          </a:bodyPr>
          <a:lstStyle/>
          <a:p>
            <a:pPr>
              <a:defRPr/>
            </a:pPr>
            <a:r>
              <a:rPr lang="en-US" altLang="zh-CN" sz="2844" b="1" dirty="0">
                <a:solidFill>
                  <a:schemeClr val="bg1"/>
                </a:solidFill>
                <a:latin typeface="Franklin Gothic Book" panose="020B0503020102020204" pitchFamily="34" charset="0"/>
                <a:ea typeface="Segoe UI Emoji" panose="020B0502040204020203" pitchFamily="34" charset="0"/>
              </a:rPr>
              <a:t>01</a:t>
            </a:r>
            <a:endParaRPr lang="zh-CN" altLang="en-US" sz="2844" b="1" dirty="0">
              <a:solidFill>
                <a:schemeClr val="bg1"/>
              </a:solidFill>
              <a:latin typeface="Franklin Gothic Book" panose="020B0503020102020204" pitchFamily="34" charset="0"/>
            </a:endParaRPr>
          </a:p>
        </p:txBody>
      </p:sp>
      <p:sp>
        <p:nvSpPr>
          <p:cNvPr id="18" name="TextBox 170">
            <a:extLst>
              <a:ext uri="{FF2B5EF4-FFF2-40B4-BE49-F238E27FC236}">
                <a16:creationId xmlns:a16="http://schemas.microsoft.com/office/drawing/2014/main" id="{59E679A3-8D28-4DD7-B325-49F4D8656C45}"/>
              </a:ext>
            </a:extLst>
          </p:cNvPr>
          <p:cNvSpPr txBox="1"/>
          <p:nvPr/>
        </p:nvSpPr>
        <p:spPr>
          <a:xfrm>
            <a:off x="2476244" y="1416844"/>
            <a:ext cx="610561" cy="506926"/>
          </a:xfrm>
          <a:prstGeom prst="rect">
            <a:avLst/>
          </a:prstGeom>
          <a:solidFill>
            <a:schemeClr val="bg1"/>
          </a:solidFill>
        </p:spPr>
        <p:txBody>
          <a:bodyPr wrap="square" lIns="68573" tIns="34286" rIns="68573" bIns="34286" rtlCol="0">
            <a:spAutoFit/>
          </a:bodyPr>
          <a:lstStyle/>
          <a:p>
            <a:pPr>
              <a:defRPr/>
            </a:pPr>
            <a:r>
              <a:rPr lang="en-US" altLang="zh-CN" sz="2844" b="1" dirty="0">
                <a:solidFill>
                  <a:schemeClr val="accent2"/>
                </a:solidFill>
                <a:latin typeface="Franklin Gothic Book" panose="020B0503020102020204" pitchFamily="34" charset="0"/>
                <a:ea typeface="Segoe UI Emoji" panose="020B0502040204020203" pitchFamily="34" charset="0"/>
              </a:rPr>
              <a:t>02</a:t>
            </a:r>
            <a:endParaRPr lang="zh-CN" altLang="en-US" sz="2844" b="1" dirty="0">
              <a:solidFill>
                <a:schemeClr val="accent2"/>
              </a:solidFill>
              <a:latin typeface="Franklin Gothic Book" panose="020B0503020102020204" pitchFamily="34" charset="0"/>
            </a:endParaRPr>
          </a:p>
        </p:txBody>
      </p:sp>
      <p:sp>
        <p:nvSpPr>
          <p:cNvPr id="19" name="TextBox 170">
            <a:extLst>
              <a:ext uri="{FF2B5EF4-FFF2-40B4-BE49-F238E27FC236}">
                <a16:creationId xmlns:a16="http://schemas.microsoft.com/office/drawing/2014/main" id="{EE210174-0942-46B8-9CA6-3E5F6259FA59}"/>
              </a:ext>
            </a:extLst>
          </p:cNvPr>
          <p:cNvSpPr txBox="1"/>
          <p:nvPr/>
        </p:nvSpPr>
        <p:spPr>
          <a:xfrm rot="21577962">
            <a:off x="1234994" y="2202505"/>
            <a:ext cx="610561" cy="506926"/>
          </a:xfrm>
          <a:prstGeom prst="rect">
            <a:avLst/>
          </a:prstGeom>
          <a:noFill/>
        </p:spPr>
        <p:txBody>
          <a:bodyPr wrap="square" lIns="68573" tIns="34286" rIns="68573" bIns="34286" rtlCol="0">
            <a:spAutoFit/>
          </a:bodyPr>
          <a:lstStyle/>
          <a:p>
            <a:pPr>
              <a:defRPr/>
            </a:pPr>
            <a:r>
              <a:rPr lang="en-US" altLang="zh-CN" sz="2844" b="1" dirty="0">
                <a:solidFill>
                  <a:schemeClr val="bg1"/>
                </a:solidFill>
                <a:latin typeface="Franklin Gothic Book" panose="020B0503020102020204" pitchFamily="34" charset="0"/>
                <a:ea typeface="Segoe UI Emoji" panose="020B0502040204020203" pitchFamily="34" charset="0"/>
              </a:rPr>
              <a:t>03</a:t>
            </a:r>
            <a:endParaRPr lang="zh-CN" altLang="en-US" sz="2844" b="1" dirty="0">
              <a:solidFill>
                <a:schemeClr val="bg1"/>
              </a:solidFill>
              <a:latin typeface="Franklin Gothic Book" panose="020B0503020102020204" pitchFamily="34" charset="0"/>
            </a:endParaRPr>
          </a:p>
        </p:txBody>
      </p:sp>
      <p:pic>
        <p:nvPicPr>
          <p:cNvPr id="20" name="Picture 2" descr="Maricopa County Seal">
            <a:extLst>
              <a:ext uri="{FF2B5EF4-FFF2-40B4-BE49-F238E27FC236}">
                <a16:creationId xmlns:a16="http://schemas.microsoft.com/office/drawing/2014/main" id="{80A9A71F-BB36-4CF1-868B-9B46280F0696}"/>
              </a:ext>
            </a:extLst>
          </p:cNvPr>
          <p:cNvPicPr>
            <a:picLocks noChangeAspect="1" noChangeArrowheads="1"/>
          </p:cNvPicPr>
          <p:nvPr/>
        </p:nvPicPr>
        <p:blipFill>
          <a:blip r:embed="rId2">
            <a:alphaModFix amt="23000"/>
            <a:extLst>
              <a:ext uri="{BEBA8EAE-BF5A-486C-A8C5-ECC9F3942E4B}">
                <a14:imgProps xmlns:a14="http://schemas.microsoft.com/office/drawing/2010/main">
                  <a14:imgLayer r:embed="rId3">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DD35782-CD3D-4E39-B576-9FF7356F7A0C}"/>
              </a:ext>
            </a:extLst>
          </p:cNvPr>
          <p:cNvPicPr>
            <a:picLocks noChangeAspect="1"/>
          </p:cNvPicPr>
          <p:nvPr/>
        </p:nvPicPr>
        <p:blipFill>
          <a:blip r:embed="rId4"/>
          <a:stretch>
            <a:fillRect/>
          </a:stretch>
        </p:blipFill>
        <p:spPr>
          <a:xfrm>
            <a:off x="6165031" y="950638"/>
            <a:ext cx="506356" cy="413946"/>
          </a:xfrm>
          <a:prstGeom prst="rect">
            <a:avLst/>
          </a:prstGeom>
        </p:spPr>
      </p:pic>
      <p:pic>
        <p:nvPicPr>
          <p:cNvPr id="22" name="Picture 2" descr="Image for post">
            <a:extLst>
              <a:ext uri="{FF2B5EF4-FFF2-40B4-BE49-F238E27FC236}">
                <a16:creationId xmlns:a16="http://schemas.microsoft.com/office/drawing/2014/main" id="{18FA40A4-0792-4655-9E6F-70CC1C9861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6874" y="2123034"/>
            <a:ext cx="521918" cy="4558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neural network">
            <a:extLst>
              <a:ext uri="{FF2B5EF4-FFF2-40B4-BE49-F238E27FC236}">
                <a16:creationId xmlns:a16="http://schemas.microsoft.com/office/drawing/2014/main" id="{58AF6BFA-59EE-426C-8EF2-DD8ABC3DFCB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3077" y="3192662"/>
            <a:ext cx="919463" cy="53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943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anim calcmode="lin" valueType="num">
                                      <p:cBhvr>
                                        <p:cTn id="36" dur="500" fill="hold"/>
                                        <p:tgtEl>
                                          <p:spTgt spid="5"/>
                                        </p:tgtEl>
                                        <p:attrNameLst>
                                          <p:attrName>ppt_x</p:attrName>
                                        </p:attrNameLst>
                                      </p:cBhvr>
                                      <p:tavLst>
                                        <p:tav tm="0">
                                          <p:val>
                                            <p:strVal val="#ppt_x"/>
                                          </p:val>
                                        </p:tav>
                                        <p:tav tm="100000">
                                          <p:val>
                                            <p:strVal val="#ppt_x"/>
                                          </p:val>
                                        </p:tav>
                                      </p:tavLst>
                                    </p:anim>
                                    <p:anim calcmode="lin" valueType="num">
                                      <p:cBhvr>
                                        <p:cTn id="37" dur="5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7"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anim calcmode="lin" valueType="num">
                                      <p:cBhvr>
                                        <p:cTn id="42" dur="500" fill="hold"/>
                                        <p:tgtEl>
                                          <p:spTgt spid="19"/>
                                        </p:tgtEl>
                                        <p:attrNameLst>
                                          <p:attrName>ppt_x</p:attrName>
                                        </p:attrNameLst>
                                      </p:cBhvr>
                                      <p:tavLst>
                                        <p:tav tm="0">
                                          <p:val>
                                            <p:strVal val="#ppt_x"/>
                                          </p:val>
                                        </p:tav>
                                        <p:tav tm="100000">
                                          <p:val>
                                            <p:strVal val="#ppt_x"/>
                                          </p:val>
                                        </p:tav>
                                      </p:tavLst>
                                    </p:anim>
                                    <p:anim calcmode="lin" valueType="num">
                                      <p:cBhvr>
                                        <p:cTn id="43" dur="5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7"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anim calcmode="lin" valueType="num">
                                      <p:cBhvr>
                                        <p:cTn id="53" dur="500" fill="hold"/>
                                        <p:tgtEl>
                                          <p:spTgt spid="11"/>
                                        </p:tgtEl>
                                        <p:attrNameLst>
                                          <p:attrName>ppt_x</p:attrName>
                                        </p:attrNameLst>
                                      </p:cBhvr>
                                      <p:tavLst>
                                        <p:tav tm="0">
                                          <p:val>
                                            <p:strVal val="#ppt_x"/>
                                          </p:val>
                                        </p:tav>
                                        <p:tav tm="100000">
                                          <p:val>
                                            <p:strVal val="#ppt_x"/>
                                          </p:val>
                                        </p:tav>
                                      </p:tavLst>
                                    </p:anim>
                                    <p:anim calcmode="lin" valueType="num">
                                      <p:cBhvr>
                                        <p:cTn id="54" dur="500" fill="hold"/>
                                        <p:tgtEl>
                                          <p:spTgt spid="11"/>
                                        </p:tgtEl>
                                        <p:attrNameLst>
                                          <p:attrName>ppt_y</p:attrName>
                                        </p:attrNameLst>
                                      </p:cBhvr>
                                      <p:tavLst>
                                        <p:tav tm="0">
                                          <p:val>
                                            <p:strVal val="#ppt_y+.1"/>
                                          </p:val>
                                        </p:tav>
                                        <p:tav tm="100000">
                                          <p:val>
                                            <p:strVal val="#ppt_y"/>
                                          </p:val>
                                        </p:tav>
                                      </p:tavLst>
                                    </p:anim>
                                  </p:childTnLst>
                                </p:cTn>
                              </p:par>
                            </p:childTnLst>
                          </p:cTn>
                        </p:par>
                        <p:par>
                          <p:cTn id="55" fill="hold">
                            <p:stCondLst>
                              <p:cond delay="4000"/>
                            </p:stCondLst>
                            <p:childTnLst>
                              <p:par>
                                <p:cTn id="56" presetID="47"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anim calcmode="lin" valueType="num">
                                      <p:cBhvr>
                                        <p:cTn id="59" dur="500" fill="hold"/>
                                        <p:tgtEl>
                                          <p:spTgt spid="14"/>
                                        </p:tgtEl>
                                        <p:attrNameLst>
                                          <p:attrName>ppt_x</p:attrName>
                                        </p:attrNameLst>
                                      </p:cBhvr>
                                      <p:tavLst>
                                        <p:tav tm="0">
                                          <p:val>
                                            <p:strVal val="#ppt_x"/>
                                          </p:val>
                                        </p:tav>
                                        <p:tav tm="100000">
                                          <p:val>
                                            <p:strVal val="#ppt_x"/>
                                          </p:val>
                                        </p:tav>
                                      </p:tavLst>
                                    </p:anim>
                                    <p:anim calcmode="lin" valueType="num">
                                      <p:cBhvr>
                                        <p:cTn id="60" dur="5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anim calcmode="lin" valueType="num">
                                      <p:cBhvr>
                                        <p:cTn id="64" dur="500" fill="hold"/>
                                        <p:tgtEl>
                                          <p:spTgt spid="13"/>
                                        </p:tgtEl>
                                        <p:attrNameLst>
                                          <p:attrName>ppt_x</p:attrName>
                                        </p:attrNameLst>
                                      </p:cBhvr>
                                      <p:tavLst>
                                        <p:tav tm="0">
                                          <p:val>
                                            <p:strVal val="#ppt_x"/>
                                          </p:val>
                                        </p:tav>
                                        <p:tav tm="100000">
                                          <p:val>
                                            <p:strVal val="#ppt_x"/>
                                          </p:val>
                                        </p:tav>
                                      </p:tavLst>
                                    </p:anim>
                                    <p:anim calcmode="lin" valueType="num">
                                      <p:cBhvr>
                                        <p:cTn id="65" dur="500" fill="hold"/>
                                        <p:tgtEl>
                                          <p:spTgt spid="13"/>
                                        </p:tgtEl>
                                        <p:attrNameLst>
                                          <p:attrName>ppt_y</p:attrName>
                                        </p:attrNameLst>
                                      </p:cBhvr>
                                      <p:tavLst>
                                        <p:tav tm="0">
                                          <p:val>
                                            <p:strVal val="#ppt_y+.1"/>
                                          </p:val>
                                        </p:tav>
                                        <p:tav tm="100000">
                                          <p:val>
                                            <p:strVal val="#ppt_y"/>
                                          </p:val>
                                        </p:tav>
                                      </p:tavLst>
                                    </p:anim>
                                  </p:childTnLst>
                                </p:cTn>
                              </p:par>
                            </p:childTnLst>
                          </p:cTn>
                        </p:par>
                        <p:par>
                          <p:cTn id="66" fill="hold">
                            <p:stCondLst>
                              <p:cond delay="4500"/>
                            </p:stCondLst>
                            <p:childTnLst>
                              <p:par>
                                <p:cTn id="67" presetID="53" presetClass="entr" presetSubtype="16"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animEffect transition="in" filter="fade">
                                      <p:cBhvr>
                                        <p:cTn id="71" dur="500"/>
                                        <p:tgtEl>
                                          <p:spTgt spid="10"/>
                                        </p:tgtEl>
                                      </p:cBhvr>
                                    </p:animEffect>
                                  </p:childTnLst>
                                </p:cTn>
                              </p:par>
                            </p:childTnLst>
                          </p:cTn>
                        </p:par>
                        <p:par>
                          <p:cTn id="72" fill="hold">
                            <p:stCondLst>
                              <p:cond delay="5000"/>
                            </p:stCondLst>
                            <p:childTnLst>
                              <p:par>
                                <p:cTn id="73" presetID="47"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anim calcmode="lin" valueType="num">
                                      <p:cBhvr>
                                        <p:cTn id="76" dur="500" fill="hold"/>
                                        <p:tgtEl>
                                          <p:spTgt spid="16"/>
                                        </p:tgtEl>
                                        <p:attrNameLst>
                                          <p:attrName>ppt_x</p:attrName>
                                        </p:attrNameLst>
                                      </p:cBhvr>
                                      <p:tavLst>
                                        <p:tav tm="0">
                                          <p:val>
                                            <p:strVal val="#ppt_x"/>
                                          </p:val>
                                        </p:tav>
                                        <p:tav tm="100000">
                                          <p:val>
                                            <p:strVal val="#ppt_x"/>
                                          </p:val>
                                        </p:tav>
                                      </p:tavLst>
                                    </p:anim>
                                    <p:anim calcmode="lin" valueType="num">
                                      <p:cBhvr>
                                        <p:cTn id="77" dur="5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anim calcmode="lin" valueType="num">
                                      <p:cBhvr>
                                        <p:cTn id="81" dur="500" fill="hold"/>
                                        <p:tgtEl>
                                          <p:spTgt spid="15"/>
                                        </p:tgtEl>
                                        <p:attrNameLst>
                                          <p:attrName>ppt_x</p:attrName>
                                        </p:attrNameLst>
                                      </p:cBhvr>
                                      <p:tavLst>
                                        <p:tav tm="0">
                                          <p:val>
                                            <p:strVal val="#ppt_x"/>
                                          </p:val>
                                        </p:tav>
                                        <p:tav tm="100000">
                                          <p:val>
                                            <p:strVal val="#ppt_x"/>
                                          </p:val>
                                        </p:tav>
                                      </p:tavLst>
                                    </p:anim>
                                    <p:anim calcmode="lin" valueType="num">
                                      <p:cBhvr>
                                        <p:cTn id="8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P spid="10" grpId="0" animBg="1"/>
      <p:bldP spid="11" grpId="0"/>
      <p:bldP spid="12" grpId="0"/>
      <p:bldP spid="13" grpId="0"/>
      <p:bldP spid="14" grpId="0"/>
      <p:bldP spid="15" grpId="0"/>
      <p:bldP spid="16" grpId="0"/>
      <p:bldP spid="17"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淘宝店chenying0907 8"/>
          <p:cNvSpPr/>
          <p:nvPr>
            <p:custDataLst>
              <p:tags r:id="rId1"/>
            </p:custDataLst>
          </p:nvPr>
        </p:nvSpPr>
        <p:spPr>
          <a:xfrm>
            <a:off x="3131840" y="1060376"/>
            <a:ext cx="2895293" cy="7155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PA_淘宝店chenying0907 10"/>
          <p:cNvSpPr txBox="1"/>
          <p:nvPr>
            <p:custDataLst>
              <p:tags r:id="rId2"/>
            </p:custDataLst>
          </p:nvPr>
        </p:nvSpPr>
        <p:spPr>
          <a:xfrm>
            <a:off x="3621805" y="1060376"/>
            <a:ext cx="1915362" cy="769441"/>
          </a:xfrm>
          <a:prstGeom prst="rect">
            <a:avLst/>
          </a:prstGeom>
          <a:noFill/>
        </p:spPr>
        <p:txBody>
          <a:bodyPr wrap="square" rtlCol="0">
            <a:spAutoFit/>
          </a:bodyPr>
          <a:lstStyle/>
          <a:p>
            <a:pPr algn="dist"/>
            <a:r>
              <a:rPr lang="en-US" sz="4400" dirty="0">
                <a:solidFill>
                  <a:schemeClr val="accent6">
                    <a:lumMod val="60000"/>
                    <a:lumOff val="40000"/>
                  </a:schemeClr>
                </a:solidFill>
              </a:rPr>
              <a:t>Index</a:t>
            </a:r>
            <a:endParaRPr lang="zh-CN" altLang="en-US" sz="2400" dirty="0">
              <a:solidFill>
                <a:schemeClr val="accent6">
                  <a:lumMod val="60000"/>
                  <a:lumOff val="40000"/>
                </a:schemeClr>
              </a:solidFill>
              <a:latin typeface="华文细黑" panose="02010600040101010101" pitchFamily="2" charset="-122"/>
              <a:ea typeface="华文细黑" panose="02010600040101010101" pitchFamily="2" charset="-122"/>
            </a:endParaRPr>
          </a:p>
        </p:txBody>
      </p:sp>
      <p:grpSp>
        <p:nvGrpSpPr>
          <p:cNvPr id="16" name="PA_淘宝店chenying0907 15"/>
          <p:cNvGrpSpPr/>
          <p:nvPr>
            <p:custDataLst>
              <p:tags r:id="rId3"/>
            </p:custDataLst>
          </p:nvPr>
        </p:nvGrpSpPr>
        <p:grpSpPr>
          <a:xfrm>
            <a:off x="1380022" y="2645122"/>
            <a:ext cx="2955425" cy="603336"/>
            <a:chOff x="1407886" y="3115240"/>
            <a:chExt cx="3940567" cy="804448"/>
          </a:xfrm>
        </p:grpSpPr>
        <p:sp>
          <p:nvSpPr>
            <p:cNvPr id="17" name="淘宝店chenying0907 16"/>
            <p:cNvSpPr/>
            <p:nvPr/>
          </p:nvSpPr>
          <p:spPr>
            <a:xfrm>
              <a:off x="1407886" y="3150431"/>
              <a:ext cx="769257" cy="769257"/>
            </a:xfrm>
            <a:prstGeom prst="rect">
              <a:avLst/>
            </a:prstGeom>
            <a:solidFill>
              <a:schemeClr val="accent2"/>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01</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8" name="淘宝店chenying0907 17"/>
            <p:cNvSpPr txBox="1"/>
            <p:nvPr/>
          </p:nvSpPr>
          <p:spPr>
            <a:xfrm>
              <a:off x="2273321" y="3115240"/>
              <a:ext cx="3075132" cy="533480"/>
            </a:xfrm>
            <a:prstGeom prst="rect">
              <a:avLst/>
            </a:prstGeom>
            <a:noFill/>
          </p:spPr>
          <p:txBody>
            <a:bodyPr wrap="square" rtlCol="0">
              <a:spAutoFit/>
            </a:bodyPr>
            <a:lstStyle/>
            <a:p>
              <a:pPr>
                <a:buNone/>
              </a:pPr>
              <a:r>
                <a:rPr lang="en-US" sz="2000" b="1" dirty="0">
                  <a:solidFill>
                    <a:schemeClr val="accent6">
                      <a:lumMod val="60000"/>
                      <a:lumOff val="40000"/>
                    </a:schemeClr>
                  </a:solidFill>
                </a:rPr>
                <a:t>Osha KPIs</a:t>
              </a:r>
              <a:endParaRPr lang="en-US" altLang="zh-CN" sz="2000" b="1" dirty="0">
                <a:solidFill>
                  <a:schemeClr val="accent6">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PA_淘宝店chenying0907 19"/>
          <p:cNvGrpSpPr/>
          <p:nvPr>
            <p:custDataLst>
              <p:tags r:id="rId4"/>
            </p:custDataLst>
          </p:nvPr>
        </p:nvGrpSpPr>
        <p:grpSpPr>
          <a:xfrm>
            <a:off x="4593178" y="2618790"/>
            <a:ext cx="4431589" cy="588662"/>
            <a:chOff x="1407886" y="3134804"/>
            <a:chExt cx="5908786" cy="784884"/>
          </a:xfrm>
        </p:grpSpPr>
        <p:sp>
          <p:nvSpPr>
            <p:cNvPr id="21" name="淘宝店chenying0907 20"/>
            <p:cNvSpPr/>
            <p:nvPr/>
          </p:nvSpPr>
          <p:spPr>
            <a:xfrm>
              <a:off x="1407886" y="3150431"/>
              <a:ext cx="769257" cy="769257"/>
            </a:xfrm>
            <a:prstGeom prst="rect">
              <a:avLst/>
            </a:prstGeom>
            <a:solidFill>
              <a:schemeClr val="accent1"/>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02</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2" name="淘宝店chenying0907 21"/>
            <p:cNvSpPr txBox="1"/>
            <p:nvPr/>
          </p:nvSpPr>
          <p:spPr>
            <a:xfrm>
              <a:off x="2256873" y="3134804"/>
              <a:ext cx="5059799" cy="451406"/>
            </a:xfrm>
            <a:prstGeom prst="rect">
              <a:avLst/>
            </a:prstGeom>
            <a:noFill/>
          </p:spPr>
          <p:txBody>
            <a:bodyPr wrap="square" rtlCol="0">
              <a:spAutoFit/>
            </a:bodyPr>
            <a:lstStyle/>
            <a:p>
              <a:pPr lvl="0">
                <a:buNone/>
              </a:pPr>
              <a:endParaRPr lang="en-US" altLang="zh-CN" sz="1600"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PA_淘宝店chenying0907 23"/>
          <p:cNvGrpSpPr/>
          <p:nvPr>
            <p:custDataLst>
              <p:tags r:id="rId5"/>
            </p:custDataLst>
          </p:nvPr>
        </p:nvGrpSpPr>
        <p:grpSpPr>
          <a:xfrm>
            <a:off x="1380022" y="3489785"/>
            <a:ext cx="3119970" cy="595229"/>
            <a:chOff x="1407886" y="3126049"/>
            <a:chExt cx="4159961" cy="793639"/>
          </a:xfrm>
        </p:grpSpPr>
        <p:sp>
          <p:nvSpPr>
            <p:cNvPr id="25" name="淘宝店chenying0907 24"/>
            <p:cNvSpPr/>
            <p:nvPr/>
          </p:nvSpPr>
          <p:spPr>
            <a:xfrm>
              <a:off x="1407886" y="3150431"/>
              <a:ext cx="769257" cy="769257"/>
            </a:xfrm>
            <a:prstGeom prst="rect">
              <a:avLst/>
            </a:prstGeom>
            <a:solidFill>
              <a:schemeClr val="accent1"/>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03</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6" name="淘宝店chenying0907 25"/>
            <p:cNvSpPr txBox="1"/>
            <p:nvPr/>
          </p:nvSpPr>
          <p:spPr>
            <a:xfrm>
              <a:off x="2273321" y="3126049"/>
              <a:ext cx="3294526" cy="451406"/>
            </a:xfrm>
            <a:prstGeom prst="rect">
              <a:avLst/>
            </a:prstGeom>
            <a:noFill/>
          </p:spPr>
          <p:txBody>
            <a:bodyPr wrap="square" rtlCol="0">
              <a:spAutoFit/>
            </a:bodyPr>
            <a:lstStyle/>
            <a:p>
              <a:pPr lvl="0">
                <a:buNone/>
              </a:pPr>
              <a:r>
                <a:rPr lang="en-US" sz="1600" b="1" dirty="0">
                  <a:solidFill>
                    <a:schemeClr val="accent1">
                      <a:lumMod val="75000"/>
                    </a:schemeClr>
                  </a:solidFill>
                </a:rPr>
                <a:t>Predictive Modeling</a:t>
              </a:r>
              <a:endParaRPr lang="en-US" altLang="zh-CN" sz="1600" b="1"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PA_淘宝店chenying0907 27"/>
          <p:cNvGrpSpPr/>
          <p:nvPr>
            <p:custDataLst>
              <p:tags r:id="rId6"/>
            </p:custDataLst>
          </p:nvPr>
        </p:nvGrpSpPr>
        <p:grpSpPr>
          <a:xfrm>
            <a:off x="4644010" y="3477983"/>
            <a:ext cx="3384374" cy="595229"/>
            <a:chOff x="1407886" y="3126049"/>
            <a:chExt cx="3940567" cy="793639"/>
          </a:xfrm>
        </p:grpSpPr>
        <p:sp>
          <p:nvSpPr>
            <p:cNvPr id="29" name="淘宝店chenying0907 28"/>
            <p:cNvSpPr/>
            <p:nvPr/>
          </p:nvSpPr>
          <p:spPr>
            <a:xfrm>
              <a:off x="1407886" y="3150431"/>
              <a:ext cx="769257" cy="769257"/>
            </a:xfrm>
            <a:prstGeom prst="rect">
              <a:avLst/>
            </a:prstGeom>
            <a:solidFill>
              <a:schemeClr val="accent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04</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30" name="淘宝店chenying0907 29"/>
            <p:cNvSpPr txBox="1"/>
            <p:nvPr/>
          </p:nvSpPr>
          <p:spPr>
            <a:xfrm>
              <a:off x="2273321" y="3126049"/>
              <a:ext cx="3075132" cy="779700"/>
            </a:xfrm>
            <a:prstGeom prst="rect">
              <a:avLst/>
            </a:prstGeom>
            <a:noFill/>
          </p:spPr>
          <p:txBody>
            <a:bodyPr wrap="square" rtlCol="0">
              <a:spAutoFit/>
            </a:bodyPr>
            <a:lstStyle/>
            <a:p>
              <a:pPr lvl="0">
                <a:buNone/>
              </a:pPr>
              <a:r>
                <a:rPr lang="en-US" altLang="zh-CN" sz="1600" b="1"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Example: Covid-19 Command Center</a:t>
              </a:r>
            </a:p>
          </p:txBody>
        </p:sp>
      </p:grpSp>
      <p:pic>
        <p:nvPicPr>
          <p:cNvPr id="33" name="Picture 2" descr="Maricopa County Seal">
            <a:extLst>
              <a:ext uri="{FF2B5EF4-FFF2-40B4-BE49-F238E27FC236}">
                <a16:creationId xmlns:a16="http://schemas.microsoft.com/office/drawing/2014/main" id="{6A1D0FE9-6520-40C8-B7D6-E68FA01A10FE}"/>
              </a:ext>
            </a:extLst>
          </p:cNvPr>
          <p:cNvPicPr>
            <a:picLocks noChangeAspect="1" noChangeArrowheads="1"/>
          </p:cNvPicPr>
          <p:nvPr/>
        </p:nvPicPr>
        <p:blipFill>
          <a:blip r:embed="rId10">
            <a:alphaModFix amt="23000"/>
            <a:extLst>
              <a:ext uri="{BEBA8EAE-BF5A-486C-A8C5-ECC9F3942E4B}">
                <a14:imgProps xmlns:a14="http://schemas.microsoft.com/office/drawing/2010/main">
                  <a14:imgLayer r:embed="rId11">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34" name="PA_淘宝店chenying0907 4">
            <a:extLst>
              <a:ext uri="{FF2B5EF4-FFF2-40B4-BE49-F238E27FC236}">
                <a16:creationId xmlns:a16="http://schemas.microsoft.com/office/drawing/2014/main" id="{B320EC58-A9FC-4730-9829-EEA4B9A9FDB7}"/>
              </a:ext>
            </a:extLst>
          </p:cNvPr>
          <p:cNvSpPr txBox="1"/>
          <p:nvPr>
            <p:custDataLst>
              <p:tags r:id="rId7"/>
            </p:custDataLst>
          </p:nvPr>
        </p:nvSpPr>
        <p:spPr>
          <a:xfrm>
            <a:off x="4395244" y="2695376"/>
            <a:ext cx="3172425" cy="338554"/>
          </a:xfrm>
          <a:prstGeom prst="rect">
            <a:avLst/>
          </a:prstGeom>
          <a:noFill/>
        </p:spPr>
        <p:txBody>
          <a:bodyPr wrap="square" rtlCol="0">
            <a:spAutoFit/>
          </a:bodyPr>
          <a:lstStyle/>
          <a:p>
            <a:pPr lvl="0" algn="ctr">
              <a:buNone/>
            </a:pPr>
            <a:r>
              <a:rPr lang="en-US" altLang="zh-CN" sz="1600" b="1" dirty="0">
                <a:solidFill>
                  <a:schemeClr val="accent1">
                    <a:lumMod val="75000"/>
                  </a:schemeClr>
                </a:solidFill>
                <a:ea typeface="微软雅黑" panose="020B0503020204020204" pitchFamily="34" charset="-122"/>
                <a:sym typeface="Arial" panose="020B0604020202020204" pitchFamily="34" charset="0"/>
              </a:rPr>
              <a:t>Data Project</a:t>
            </a:r>
          </a:p>
        </p:txBody>
      </p:sp>
    </p:spTree>
    <p:extLst>
      <p:ext uri="{BB962C8B-B14F-4D97-AF65-F5344CB8AC3E}">
        <p14:creationId xmlns:p14="http://schemas.microsoft.com/office/powerpoint/2010/main" val="1284499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1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8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2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24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9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46C1987-F354-4586-B816-B0B9C2BAB36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19"/>
          <a:stretch/>
        </p:blipFill>
        <p:spPr>
          <a:xfrm>
            <a:off x="3769" y="1532"/>
            <a:ext cx="5148165" cy="3096344"/>
          </a:xfrm>
          <a:prstGeom prst="rect">
            <a:avLst/>
          </a:prstGeom>
        </p:spPr>
      </p:pic>
      <p:sp>
        <p:nvSpPr>
          <p:cNvPr id="5" name="PA_淘宝店chenying0907 4"/>
          <p:cNvSpPr txBox="1"/>
          <p:nvPr>
            <p:custDataLst>
              <p:tags r:id="rId1"/>
            </p:custDataLst>
          </p:nvPr>
        </p:nvSpPr>
        <p:spPr>
          <a:xfrm>
            <a:off x="3825151" y="1935755"/>
            <a:ext cx="3172425" cy="523220"/>
          </a:xfrm>
          <a:prstGeom prst="rect">
            <a:avLst/>
          </a:prstGeom>
          <a:noFill/>
        </p:spPr>
        <p:txBody>
          <a:bodyPr wrap="square" rtlCol="0">
            <a:spAutoFit/>
          </a:bodyPr>
          <a:lstStyle/>
          <a:p>
            <a:pPr>
              <a:buNone/>
            </a:pPr>
            <a:r>
              <a:rPr lang="en-US" sz="2800" dirty="0">
                <a:solidFill>
                  <a:schemeClr val="tx1">
                    <a:lumMod val="95000"/>
                    <a:lumOff val="5000"/>
                  </a:schemeClr>
                </a:solidFill>
              </a:rPr>
              <a:t>Osha KPIs</a:t>
            </a:r>
            <a:endParaRPr lang="en-US" altLang="zh-CN" sz="28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PA_淘宝店chenying0907 5"/>
          <p:cNvSpPr txBox="1"/>
          <p:nvPr>
            <p:custDataLst>
              <p:tags r:id="rId2"/>
            </p:custDataLst>
          </p:nvPr>
        </p:nvSpPr>
        <p:spPr>
          <a:xfrm>
            <a:off x="3429107" y="1312404"/>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01</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4F22FAF5-F976-464E-80BF-FBC0024077F7}"/>
              </a:ext>
            </a:extLst>
          </p:cNvPr>
          <p:cNvSpPr/>
          <p:nvPr/>
        </p:nvSpPr>
        <p:spPr>
          <a:xfrm>
            <a:off x="2776299" y="2572544"/>
            <a:ext cx="3749152" cy="1843518"/>
          </a:xfrm>
          <a:prstGeom prst="rect">
            <a:avLst/>
          </a:prstGeom>
        </p:spPr>
        <p:txBody>
          <a:bodyPr wrap="square">
            <a:spAutoFit/>
          </a:bodyPr>
          <a:lstStyle/>
          <a:p>
            <a:pPr algn="ctr">
              <a:lnSpc>
                <a:spcPct val="150000"/>
              </a:lnSpc>
            </a:pPr>
            <a:r>
              <a:rPr lang="en-US" altLang="zh-CN" sz="1100" dirty="0">
                <a:solidFill>
                  <a:schemeClr val="bg1">
                    <a:lumMod val="50000"/>
                  </a:schemeClr>
                </a:solidFill>
                <a:latin typeface="微软雅黑" pitchFamily="34" charset="-122"/>
                <a:ea typeface="微软雅黑" pitchFamily="34" charset="-122"/>
              </a:rPr>
              <a:t>OSHA Key Performance Indicator is used to measure how many incidents have occurred, or how severe they were.</a:t>
            </a:r>
          </a:p>
          <a:p>
            <a:pPr algn="ctr">
              <a:lnSpc>
                <a:spcPct val="150000"/>
              </a:lnSpc>
            </a:pPr>
            <a:r>
              <a:rPr lang="en-US" sz="1100" dirty="0">
                <a:solidFill>
                  <a:schemeClr val="bg1">
                    <a:lumMod val="50000"/>
                  </a:schemeClr>
                </a:solidFill>
              </a:rPr>
              <a:t>OSHA has established specific mathematic calculations that enable any company to not only monitor their own performance, but they are comparable across any department, division or group.</a:t>
            </a:r>
          </a:p>
        </p:txBody>
      </p:sp>
      <p:pic>
        <p:nvPicPr>
          <p:cNvPr id="8" name="Picture 2" descr="Maricopa County Seal">
            <a:extLst>
              <a:ext uri="{FF2B5EF4-FFF2-40B4-BE49-F238E27FC236}">
                <a16:creationId xmlns:a16="http://schemas.microsoft.com/office/drawing/2014/main" id="{4B01AF55-8100-40B4-BBF7-E0C2F2016135}"/>
              </a:ext>
            </a:extLst>
          </p:cNvPr>
          <p:cNvPicPr>
            <a:picLocks noChangeAspect="1" noChangeArrowheads="1"/>
          </p:cNvPicPr>
          <p:nvPr/>
        </p:nvPicPr>
        <p:blipFill>
          <a:blip r:embed="rId6">
            <a:alphaModFix amt="23000"/>
            <a:extLst>
              <a:ext uri="{BEBA8EAE-BF5A-486C-A8C5-ECC9F3942E4B}">
                <a14:imgProps xmlns:a14="http://schemas.microsoft.com/office/drawing/2010/main">
                  <a14:imgLayer r:embed="rId7">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65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F15E-7955-4955-A91A-4D8FFAF2FA1E}"/>
              </a:ext>
            </a:extLst>
          </p:cNvPr>
          <p:cNvPicPr>
            <a:picLocks noChangeAspect="1"/>
          </p:cNvPicPr>
          <p:nvPr/>
        </p:nvPicPr>
        <p:blipFill>
          <a:blip r:embed="rId3"/>
          <a:stretch>
            <a:fillRect/>
          </a:stretch>
        </p:blipFill>
        <p:spPr>
          <a:xfrm>
            <a:off x="5004" y="124272"/>
            <a:ext cx="200025" cy="600075"/>
          </a:xfrm>
          <a:prstGeom prst="rect">
            <a:avLst/>
          </a:prstGeom>
        </p:spPr>
      </p:pic>
      <p:sp>
        <p:nvSpPr>
          <p:cNvPr id="5" name="PA_淘宝店chenying0907 4">
            <a:extLst>
              <a:ext uri="{FF2B5EF4-FFF2-40B4-BE49-F238E27FC236}">
                <a16:creationId xmlns:a16="http://schemas.microsoft.com/office/drawing/2014/main" id="{E9ADF12A-660C-4491-B70A-320B1E224A34}"/>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sz="2800" dirty="0">
                <a:solidFill>
                  <a:srgbClr val="C00000"/>
                </a:solidFill>
              </a:rPr>
              <a:t>Osha KPI</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48">
            <a:extLst>
              <a:ext uri="{FF2B5EF4-FFF2-40B4-BE49-F238E27FC236}">
                <a16:creationId xmlns:a16="http://schemas.microsoft.com/office/drawing/2014/main" id="{B625408A-763A-474B-8CD7-513F822AEE40}"/>
              </a:ext>
            </a:extLst>
          </p:cNvPr>
          <p:cNvSpPr/>
          <p:nvPr/>
        </p:nvSpPr>
        <p:spPr>
          <a:xfrm>
            <a:off x="6376917" y="1524471"/>
            <a:ext cx="2197739" cy="18274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矩形 43">
            <a:extLst>
              <a:ext uri="{FF2B5EF4-FFF2-40B4-BE49-F238E27FC236}">
                <a16:creationId xmlns:a16="http://schemas.microsoft.com/office/drawing/2014/main" id="{FFEA727B-2344-4B33-9CEF-9487F56480E7}"/>
              </a:ext>
            </a:extLst>
          </p:cNvPr>
          <p:cNvSpPr/>
          <p:nvPr/>
        </p:nvSpPr>
        <p:spPr>
          <a:xfrm>
            <a:off x="3542057" y="1524471"/>
            <a:ext cx="2197739" cy="1827422"/>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6">
                  <a:lumMod val="20000"/>
                  <a:lumOff val="80000"/>
                </a:schemeClr>
              </a:solidFill>
            </a:endParaRPr>
          </a:p>
        </p:txBody>
      </p:sp>
      <p:sp>
        <p:nvSpPr>
          <p:cNvPr id="10" name="矩形 41">
            <a:extLst>
              <a:ext uri="{FF2B5EF4-FFF2-40B4-BE49-F238E27FC236}">
                <a16:creationId xmlns:a16="http://schemas.microsoft.com/office/drawing/2014/main" id="{78E96DE3-ED4F-4C2E-935D-484C73C98F1E}"/>
              </a:ext>
            </a:extLst>
          </p:cNvPr>
          <p:cNvSpPr/>
          <p:nvPr/>
        </p:nvSpPr>
        <p:spPr>
          <a:xfrm>
            <a:off x="720275" y="1524471"/>
            <a:ext cx="2197739" cy="1827422"/>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15">
            <a:extLst>
              <a:ext uri="{FF2B5EF4-FFF2-40B4-BE49-F238E27FC236}">
                <a16:creationId xmlns:a16="http://schemas.microsoft.com/office/drawing/2014/main" id="{FE273467-85B1-4BBA-B177-D2EFA1603E54}"/>
              </a:ext>
            </a:extLst>
          </p:cNvPr>
          <p:cNvSpPr txBox="1"/>
          <p:nvPr/>
        </p:nvSpPr>
        <p:spPr>
          <a:xfrm>
            <a:off x="641467" y="3498308"/>
            <a:ext cx="2393454" cy="623248"/>
          </a:xfrm>
          <a:prstGeom prst="rect">
            <a:avLst/>
          </a:prstGeom>
          <a:noFill/>
        </p:spPr>
        <p:txBody>
          <a:bodyPr wrap="square" lIns="68580" tIns="34290" rIns="68580" bIns="34290" rtlCol="0">
            <a:spAutoFit/>
          </a:bodyPr>
          <a:lstStyle/>
          <a:p>
            <a:r>
              <a:rPr lang="en-US" sz="900" dirty="0"/>
              <a:t>SEVERITY RATE – a mathematical calculation that describes the number of lost days experienced as compared to the number of incidents experienced.</a:t>
            </a:r>
          </a:p>
        </p:txBody>
      </p:sp>
      <p:sp>
        <p:nvSpPr>
          <p:cNvPr id="13" name="五边形 4">
            <a:extLst>
              <a:ext uri="{FF2B5EF4-FFF2-40B4-BE49-F238E27FC236}">
                <a16:creationId xmlns:a16="http://schemas.microsoft.com/office/drawing/2014/main" id="{61CC50B1-CF05-4DB1-AC54-974A708C4B07}"/>
              </a:ext>
            </a:extLst>
          </p:cNvPr>
          <p:cNvSpPr/>
          <p:nvPr/>
        </p:nvSpPr>
        <p:spPr>
          <a:xfrm>
            <a:off x="720275" y="2829652"/>
            <a:ext cx="1600200" cy="32156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文本框 39">
            <a:extLst>
              <a:ext uri="{FF2B5EF4-FFF2-40B4-BE49-F238E27FC236}">
                <a16:creationId xmlns:a16="http://schemas.microsoft.com/office/drawing/2014/main" id="{97F801B6-CD25-46AB-B8CC-FAC7DEC17F04}"/>
              </a:ext>
            </a:extLst>
          </p:cNvPr>
          <p:cNvSpPr txBox="1"/>
          <p:nvPr/>
        </p:nvSpPr>
        <p:spPr>
          <a:xfrm>
            <a:off x="757560" y="3040596"/>
            <a:ext cx="1249687"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Severity Rate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文本框 44">
            <a:extLst>
              <a:ext uri="{FF2B5EF4-FFF2-40B4-BE49-F238E27FC236}">
                <a16:creationId xmlns:a16="http://schemas.microsoft.com/office/drawing/2014/main" id="{5FFEBD6E-F354-4A51-812E-AFFE8638A2CF}"/>
              </a:ext>
            </a:extLst>
          </p:cNvPr>
          <p:cNvSpPr txBox="1"/>
          <p:nvPr/>
        </p:nvSpPr>
        <p:spPr>
          <a:xfrm>
            <a:off x="3491823" y="3498308"/>
            <a:ext cx="2393454" cy="623248"/>
          </a:xfrm>
          <a:prstGeom prst="rect">
            <a:avLst/>
          </a:prstGeom>
          <a:noFill/>
        </p:spPr>
        <p:txBody>
          <a:bodyPr wrap="square" lIns="68580" tIns="34290" rIns="68580" bIns="34290" rtlCol="0">
            <a:spAutoFit/>
          </a:bodyPr>
          <a:lstStyle/>
          <a:p>
            <a:r>
              <a:rPr lang="en-US" sz="900" dirty="0"/>
              <a:t>The is calculated by multiplying the number of recordable cases by 200,000, and then dividing that number by the number of labor hours at the company.</a:t>
            </a:r>
          </a:p>
        </p:txBody>
      </p:sp>
      <p:sp>
        <p:nvSpPr>
          <p:cNvPr id="16" name="五边形 46">
            <a:extLst>
              <a:ext uri="{FF2B5EF4-FFF2-40B4-BE49-F238E27FC236}">
                <a16:creationId xmlns:a16="http://schemas.microsoft.com/office/drawing/2014/main" id="{A5318A02-FD7E-4345-A8A2-35407B07FB63}"/>
              </a:ext>
            </a:extLst>
          </p:cNvPr>
          <p:cNvSpPr/>
          <p:nvPr/>
        </p:nvSpPr>
        <p:spPr>
          <a:xfrm>
            <a:off x="3542056" y="2829652"/>
            <a:ext cx="1600200" cy="3215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文本框 47">
            <a:extLst>
              <a:ext uri="{FF2B5EF4-FFF2-40B4-BE49-F238E27FC236}">
                <a16:creationId xmlns:a16="http://schemas.microsoft.com/office/drawing/2014/main" id="{69DF816E-09C6-46B9-94F5-FAC75EA974EA}"/>
              </a:ext>
            </a:extLst>
          </p:cNvPr>
          <p:cNvSpPr txBox="1"/>
          <p:nvPr/>
        </p:nvSpPr>
        <p:spPr>
          <a:xfrm>
            <a:off x="3806405" y="2863478"/>
            <a:ext cx="1249687"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Incident Rate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文本框 49">
            <a:extLst>
              <a:ext uri="{FF2B5EF4-FFF2-40B4-BE49-F238E27FC236}">
                <a16:creationId xmlns:a16="http://schemas.microsoft.com/office/drawing/2014/main" id="{67FC1D95-7EC8-4FED-B9BC-270C7B1B3A6A}"/>
              </a:ext>
            </a:extLst>
          </p:cNvPr>
          <p:cNvSpPr txBox="1"/>
          <p:nvPr/>
        </p:nvSpPr>
        <p:spPr>
          <a:xfrm>
            <a:off x="6326683" y="3498308"/>
            <a:ext cx="2393454" cy="594202"/>
          </a:xfrm>
          <a:prstGeom prst="rect">
            <a:avLst/>
          </a:prstGeom>
          <a:noFill/>
        </p:spPr>
        <p:txBody>
          <a:bodyPr wrap="square" lIns="68580" tIns="34290" rIns="68580" bIns="34290" rtlCol="0">
            <a:spAutoFit/>
          </a:bodyPr>
          <a:lstStyle/>
          <a:p>
            <a:pPr>
              <a:lnSpc>
                <a:spcPct val="130000"/>
              </a:lnSpc>
            </a:pPr>
            <a:r>
              <a:rPr lang="en-US" sz="900" dirty="0"/>
              <a:t>a mathematical calculation that describes the number of lost workdays per 100 full-time employees in any given time frame.</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五边形 51">
            <a:extLst>
              <a:ext uri="{FF2B5EF4-FFF2-40B4-BE49-F238E27FC236}">
                <a16:creationId xmlns:a16="http://schemas.microsoft.com/office/drawing/2014/main" id="{0FDF55FF-3461-4B39-A70B-57B586EE73F1}"/>
              </a:ext>
            </a:extLst>
          </p:cNvPr>
          <p:cNvSpPr/>
          <p:nvPr/>
        </p:nvSpPr>
        <p:spPr>
          <a:xfrm>
            <a:off x="6376916" y="2829652"/>
            <a:ext cx="1600200" cy="32156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文本框 52">
            <a:extLst>
              <a:ext uri="{FF2B5EF4-FFF2-40B4-BE49-F238E27FC236}">
                <a16:creationId xmlns:a16="http://schemas.microsoft.com/office/drawing/2014/main" id="{671D806A-6DED-4B63-BA1A-CA0846D47F79}"/>
              </a:ext>
            </a:extLst>
          </p:cNvPr>
          <p:cNvSpPr txBox="1"/>
          <p:nvPr/>
        </p:nvSpPr>
        <p:spPr>
          <a:xfrm>
            <a:off x="6376915" y="3040596"/>
            <a:ext cx="1786989"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Lost Workday Rate</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21" name="Picture 20">
            <a:extLst>
              <a:ext uri="{FF2B5EF4-FFF2-40B4-BE49-F238E27FC236}">
                <a16:creationId xmlns:a16="http://schemas.microsoft.com/office/drawing/2014/main" id="{8A16A777-DFC0-4C93-B38A-D0D97F20781E}"/>
              </a:ext>
            </a:extLst>
          </p:cNvPr>
          <p:cNvPicPr>
            <a:picLocks noChangeAspect="1"/>
          </p:cNvPicPr>
          <p:nvPr/>
        </p:nvPicPr>
        <p:blipFill>
          <a:blip r:embed="rId4"/>
          <a:stretch>
            <a:fillRect/>
          </a:stretch>
        </p:blipFill>
        <p:spPr>
          <a:xfrm>
            <a:off x="771102" y="1591045"/>
            <a:ext cx="2086742" cy="1399391"/>
          </a:xfrm>
          <a:prstGeom prst="rect">
            <a:avLst/>
          </a:prstGeom>
        </p:spPr>
      </p:pic>
      <p:pic>
        <p:nvPicPr>
          <p:cNvPr id="24" name="Picture 2">
            <a:extLst>
              <a:ext uri="{FF2B5EF4-FFF2-40B4-BE49-F238E27FC236}">
                <a16:creationId xmlns:a16="http://schemas.microsoft.com/office/drawing/2014/main" id="{2F3E5C58-8859-435F-A1B5-5A53C7F2E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732" y="2210229"/>
            <a:ext cx="414679" cy="405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8169CD-245B-436A-ACBC-E9A95A0847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1900" y="1670990"/>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A72B0BAE-A7FE-439E-822A-3764012025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4212" y="1670990"/>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42F8349D-64B6-4186-996C-73ADBF4E03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8206" y="1670990"/>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D5EE43E-6476-40DE-A91A-9CDA1F65C7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0518" y="1670990"/>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337B9FEE-CF58-4DC4-8EE3-962CED32D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601" y="2184999"/>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0713C56B-B8EC-4FDD-8562-B0E9CBB5F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8328" y="2198108"/>
            <a:ext cx="417788" cy="41778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482D9B42-170F-4F71-869E-7C9126CF7C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010" y="2210229"/>
            <a:ext cx="414679" cy="4056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BEE9E8A-6EF6-4A4B-B452-B2C1BB456011}"/>
              </a:ext>
            </a:extLst>
          </p:cNvPr>
          <p:cNvPicPr>
            <a:picLocks noChangeAspect="1"/>
          </p:cNvPicPr>
          <p:nvPr/>
        </p:nvPicPr>
        <p:blipFill>
          <a:blip r:embed="rId7"/>
          <a:stretch>
            <a:fillRect/>
          </a:stretch>
        </p:blipFill>
        <p:spPr>
          <a:xfrm>
            <a:off x="6435874" y="1600436"/>
            <a:ext cx="2096566" cy="1387915"/>
          </a:xfrm>
          <a:prstGeom prst="rect">
            <a:avLst/>
          </a:prstGeom>
        </p:spPr>
      </p:pic>
    </p:spTree>
    <p:extLst>
      <p:ext uri="{BB962C8B-B14F-4D97-AF65-F5344CB8AC3E}">
        <p14:creationId xmlns:p14="http://schemas.microsoft.com/office/powerpoint/2010/main" val="1007743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0" grpId="0" animBg="1"/>
      <p:bldP spid="11" grpId="0"/>
      <p:bldP spid="13" grpId="0" animBg="1"/>
      <p:bldP spid="14" grpId="0"/>
      <p:bldP spid="15" grpId="0"/>
      <p:bldP spid="16" grpId="0" animBg="1"/>
      <p:bldP spid="17" grpId="0"/>
      <p:bldP spid="18" grpId="0"/>
      <p:bldP spid="19"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59138-236F-4C8C-A07A-62C0E1769CD4}"/>
              </a:ext>
            </a:extLst>
          </p:cNvPr>
          <p:cNvPicPr>
            <a:picLocks noChangeAspect="1"/>
          </p:cNvPicPr>
          <p:nvPr/>
        </p:nvPicPr>
        <p:blipFill>
          <a:blip r:embed="rId3"/>
          <a:stretch>
            <a:fillRect/>
          </a:stretch>
        </p:blipFill>
        <p:spPr>
          <a:xfrm>
            <a:off x="5004" y="124272"/>
            <a:ext cx="200025" cy="600075"/>
          </a:xfrm>
          <a:prstGeom prst="rect">
            <a:avLst/>
          </a:prstGeom>
        </p:spPr>
      </p:pic>
      <p:sp>
        <p:nvSpPr>
          <p:cNvPr id="5" name="PA_淘宝店chenying0907 4">
            <a:extLst>
              <a:ext uri="{FF2B5EF4-FFF2-40B4-BE49-F238E27FC236}">
                <a16:creationId xmlns:a16="http://schemas.microsoft.com/office/drawing/2014/main" id="{AF1A352C-1AF3-4F8B-9ED3-59B0B3F987D2}"/>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sz="2800" dirty="0">
                <a:solidFill>
                  <a:srgbClr val="C00000"/>
                </a:solidFill>
              </a:rPr>
              <a:t>Osha KPI</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8" name="Picture 107">
            <a:extLst>
              <a:ext uri="{FF2B5EF4-FFF2-40B4-BE49-F238E27FC236}">
                <a16:creationId xmlns:a16="http://schemas.microsoft.com/office/drawing/2014/main" id="{F923536E-A684-4FD3-99F0-2E4B307389E7}"/>
              </a:ext>
            </a:extLst>
          </p:cNvPr>
          <p:cNvPicPr>
            <a:picLocks noChangeAspect="1"/>
          </p:cNvPicPr>
          <p:nvPr/>
        </p:nvPicPr>
        <p:blipFill>
          <a:blip r:embed="rId4"/>
          <a:stretch>
            <a:fillRect/>
          </a:stretch>
        </p:blipFill>
        <p:spPr>
          <a:xfrm>
            <a:off x="395536" y="693497"/>
            <a:ext cx="5515055" cy="4190100"/>
          </a:xfrm>
          <a:prstGeom prst="rect">
            <a:avLst/>
          </a:prstGeom>
        </p:spPr>
      </p:pic>
    </p:spTree>
    <p:extLst>
      <p:ext uri="{BB962C8B-B14F-4D97-AF65-F5344CB8AC3E}">
        <p14:creationId xmlns:p14="http://schemas.microsoft.com/office/powerpoint/2010/main" val="2229566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3">
            <a:extLst>
              <a:ext uri="{FF2B5EF4-FFF2-40B4-BE49-F238E27FC236}">
                <a16:creationId xmlns:a16="http://schemas.microsoft.com/office/drawing/2014/main" id="{1852044B-BDE5-42F0-A20D-BDCA0F6B6037}"/>
              </a:ext>
            </a:extLst>
          </p:cNvPr>
          <p:cNvSpPr/>
          <p:nvPr/>
        </p:nvSpPr>
        <p:spPr>
          <a:xfrm rot="3600000">
            <a:off x="2867559" y="2481411"/>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5" tIns="45717" rIns="91435" bIns="45717"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sp>
        <p:nvSpPr>
          <p:cNvPr id="5" name="Freeform: Shape 25">
            <a:extLst>
              <a:ext uri="{FF2B5EF4-FFF2-40B4-BE49-F238E27FC236}">
                <a16:creationId xmlns:a16="http://schemas.microsoft.com/office/drawing/2014/main" id="{A67F4999-10DE-4D77-A4A2-08722091BD17}"/>
              </a:ext>
            </a:extLst>
          </p:cNvPr>
          <p:cNvSpPr/>
          <p:nvPr/>
        </p:nvSpPr>
        <p:spPr>
          <a:xfrm>
            <a:off x="2398957" y="3352504"/>
            <a:ext cx="499630" cy="365824"/>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497989" y="291698"/>
                </a:moveTo>
                <a:lnTo>
                  <a:pt x="182311" y="291698"/>
                </a:lnTo>
                <a:lnTo>
                  <a:pt x="182311" y="364623"/>
                </a:lnTo>
                <a:lnTo>
                  <a:pt x="0" y="182311"/>
                </a:lnTo>
                <a:lnTo>
                  <a:pt x="182311" y="0"/>
                </a:lnTo>
                <a:lnTo>
                  <a:pt x="182311" y="72925"/>
                </a:lnTo>
                <a:lnTo>
                  <a:pt x="497989" y="72925"/>
                </a:lnTo>
                <a:lnTo>
                  <a:pt x="497989" y="291698"/>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5" tIns="45717" rIns="91435" bIns="45717"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sp>
        <p:nvSpPr>
          <p:cNvPr id="6" name="Freeform: Shape 27">
            <a:extLst>
              <a:ext uri="{FF2B5EF4-FFF2-40B4-BE49-F238E27FC236}">
                <a16:creationId xmlns:a16="http://schemas.microsoft.com/office/drawing/2014/main" id="{FB1C085F-9061-4108-AC11-5948FDD06BF3}"/>
              </a:ext>
            </a:extLst>
          </p:cNvPr>
          <p:cNvSpPr/>
          <p:nvPr/>
        </p:nvSpPr>
        <p:spPr>
          <a:xfrm rot="18000000">
            <a:off x="1878866" y="2511137"/>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5" tIns="45717" rIns="91435" bIns="45717"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grpSp>
        <p:nvGrpSpPr>
          <p:cNvPr id="7" name="Group 6">
            <a:extLst>
              <a:ext uri="{FF2B5EF4-FFF2-40B4-BE49-F238E27FC236}">
                <a16:creationId xmlns:a16="http://schemas.microsoft.com/office/drawing/2014/main" id="{A793E87B-4CCD-4A66-8A37-606156CBD5F1}"/>
              </a:ext>
            </a:extLst>
          </p:cNvPr>
          <p:cNvGrpSpPr/>
          <p:nvPr/>
        </p:nvGrpSpPr>
        <p:grpSpPr>
          <a:xfrm>
            <a:off x="1226283" y="3118790"/>
            <a:ext cx="833258" cy="833258"/>
            <a:chOff x="4394509" y="4712151"/>
            <a:chExt cx="1111011" cy="1111011"/>
          </a:xfrm>
        </p:grpSpPr>
        <p:sp>
          <p:nvSpPr>
            <p:cNvPr id="8" name="Freeform: Shape 26">
              <a:extLst>
                <a:ext uri="{FF2B5EF4-FFF2-40B4-BE49-F238E27FC236}">
                  <a16:creationId xmlns:a16="http://schemas.microsoft.com/office/drawing/2014/main" id="{EF9D04E3-FD0A-4FC0-B6B8-A3CF657953DB}"/>
                </a:ext>
              </a:extLst>
            </p:cNvPr>
            <p:cNvSpPr/>
            <p:nvPr/>
          </p:nvSpPr>
          <p:spPr>
            <a:xfrm>
              <a:off x="4394509"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sp>
          <p:nvSpPr>
            <p:cNvPr id="9" name="Freeform: Shape 28">
              <a:extLst>
                <a:ext uri="{FF2B5EF4-FFF2-40B4-BE49-F238E27FC236}">
                  <a16:creationId xmlns:a16="http://schemas.microsoft.com/office/drawing/2014/main" id="{9D614CAA-360B-46F1-9ECF-24B8FF8F999C}"/>
                </a:ext>
              </a:extLst>
            </p:cNvPr>
            <p:cNvSpPr>
              <a:spLocks/>
            </p:cNvSpPr>
            <p:nvPr/>
          </p:nvSpPr>
          <p:spPr bwMode="auto">
            <a:xfrm>
              <a:off x="4686975" y="5022929"/>
              <a:ext cx="526083" cy="48945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grpSp>
      <p:grpSp>
        <p:nvGrpSpPr>
          <p:cNvPr id="10" name="Group 3">
            <a:extLst>
              <a:ext uri="{FF2B5EF4-FFF2-40B4-BE49-F238E27FC236}">
                <a16:creationId xmlns:a16="http://schemas.microsoft.com/office/drawing/2014/main" id="{EE5DE8D4-C6B6-4686-821B-EC896C3CEAAB}"/>
              </a:ext>
            </a:extLst>
          </p:cNvPr>
          <p:cNvGrpSpPr/>
          <p:nvPr/>
        </p:nvGrpSpPr>
        <p:grpSpPr>
          <a:xfrm>
            <a:off x="3203675" y="3118790"/>
            <a:ext cx="833258" cy="833258"/>
            <a:chOff x="7031030" y="4712151"/>
            <a:chExt cx="1111011" cy="1111011"/>
          </a:xfrm>
        </p:grpSpPr>
        <p:sp>
          <p:nvSpPr>
            <p:cNvPr id="11" name="Freeform: Shape 24">
              <a:extLst>
                <a:ext uri="{FF2B5EF4-FFF2-40B4-BE49-F238E27FC236}">
                  <a16:creationId xmlns:a16="http://schemas.microsoft.com/office/drawing/2014/main" id="{FDDAEE97-9B90-42B1-A512-AD200744CDBC}"/>
                </a:ext>
              </a:extLst>
            </p:cNvPr>
            <p:cNvSpPr/>
            <p:nvPr/>
          </p:nvSpPr>
          <p:spPr>
            <a:xfrm>
              <a:off x="7031030"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grpSp>
          <p:nvGrpSpPr>
            <p:cNvPr id="12" name="Group 29">
              <a:extLst>
                <a:ext uri="{FF2B5EF4-FFF2-40B4-BE49-F238E27FC236}">
                  <a16:creationId xmlns:a16="http://schemas.microsoft.com/office/drawing/2014/main" id="{95D6D4F4-2E1E-4796-8C1D-90A64B061312}"/>
                </a:ext>
              </a:extLst>
            </p:cNvPr>
            <p:cNvGrpSpPr/>
            <p:nvPr/>
          </p:nvGrpSpPr>
          <p:grpSpPr>
            <a:xfrm>
              <a:off x="7342385" y="4977969"/>
              <a:ext cx="488267" cy="579343"/>
              <a:chOff x="4394201" y="3717926"/>
              <a:chExt cx="306388" cy="363538"/>
            </a:xfrm>
            <a:solidFill>
              <a:schemeClr val="bg1"/>
            </a:solidFill>
          </p:grpSpPr>
          <p:sp>
            <p:nvSpPr>
              <p:cNvPr id="13" name="Freeform: Shape 12">
                <a:extLst>
                  <a:ext uri="{FF2B5EF4-FFF2-40B4-BE49-F238E27FC236}">
                    <a16:creationId xmlns:a16="http://schemas.microsoft.com/office/drawing/2014/main" id="{9671F27E-3A51-4425-8139-A8080F1D54F4}"/>
                  </a:ext>
                </a:extLst>
              </p:cNvPr>
              <p:cNvSpPr>
                <a:spLocks/>
              </p:cNvSpPr>
              <p:nvPr/>
            </p:nvSpPr>
            <p:spPr bwMode="auto">
              <a:xfrm>
                <a:off x="4500563" y="3883026"/>
                <a:ext cx="88900" cy="90488"/>
              </a:xfrm>
              <a:custGeom>
                <a:avLst/>
                <a:gdLst/>
                <a:ahLst/>
                <a:cxnLst>
                  <a:cxn ang="0">
                    <a:pos x="35" y="34"/>
                  </a:cxn>
                  <a:cxn ang="0">
                    <a:pos x="35" y="7"/>
                  </a:cxn>
                  <a:cxn ang="0">
                    <a:pos x="8" y="8"/>
                  </a:cxn>
                  <a:cxn ang="0">
                    <a:pos x="8" y="35"/>
                  </a:cxn>
                  <a:cxn ang="0">
                    <a:pos x="35" y="34"/>
                  </a:cxn>
                  <a:cxn ang="0">
                    <a:pos x="22" y="23"/>
                  </a:cxn>
                  <a:cxn ang="0">
                    <a:pos x="14" y="23"/>
                  </a:cxn>
                  <a:cxn ang="0">
                    <a:pos x="14" y="16"/>
                  </a:cxn>
                  <a:cxn ang="0">
                    <a:pos x="12" y="14"/>
                  </a:cxn>
                  <a:cxn ang="0">
                    <a:pos x="14" y="12"/>
                  </a:cxn>
                  <a:cxn ang="0">
                    <a:pos x="16" y="14"/>
                  </a:cxn>
                  <a:cxn ang="0">
                    <a:pos x="19" y="11"/>
                  </a:cxn>
                  <a:cxn ang="0">
                    <a:pos x="21" y="14"/>
                  </a:cxn>
                  <a:cxn ang="0">
                    <a:pos x="18" y="16"/>
                  </a:cxn>
                  <a:cxn ang="0">
                    <a:pos x="17" y="19"/>
                  </a:cxn>
                  <a:cxn ang="0">
                    <a:pos x="21" y="19"/>
                  </a:cxn>
                  <a:cxn ang="0">
                    <a:pos x="28" y="19"/>
                  </a:cxn>
                  <a:cxn ang="0">
                    <a:pos x="29" y="26"/>
                  </a:cxn>
                  <a:cxn ang="0">
                    <a:pos x="31" y="28"/>
                  </a:cxn>
                  <a:cxn ang="0">
                    <a:pos x="29" y="30"/>
                  </a:cxn>
                  <a:cxn ang="0">
                    <a:pos x="27" y="28"/>
                  </a:cxn>
                  <a:cxn ang="0">
                    <a:pos x="22" y="31"/>
                  </a:cxn>
                  <a:cxn ang="0">
                    <a:pos x="21" y="28"/>
                  </a:cxn>
                  <a:cxn ang="0">
                    <a:pos x="25" y="26"/>
                  </a:cxn>
                  <a:cxn ang="0">
                    <a:pos x="26" y="22"/>
                  </a:cxn>
                  <a:cxn ang="0">
                    <a:pos x="22" y="23"/>
                  </a:cxn>
                </a:cxnLst>
                <a:rect l="0" t="0" r="r" b="b"/>
                <a:pathLst>
                  <a:path w="42" h="42">
                    <a:moveTo>
                      <a:pt x="35" y="34"/>
                    </a:moveTo>
                    <a:cubicBezTo>
                      <a:pt x="42" y="27"/>
                      <a:pt x="42" y="15"/>
                      <a:pt x="35" y="7"/>
                    </a:cubicBezTo>
                    <a:cubicBezTo>
                      <a:pt x="27" y="0"/>
                      <a:pt x="15" y="0"/>
                      <a:pt x="8" y="8"/>
                    </a:cubicBezTo>
                    <a:cubicBezTo>
                      <a:pt x="0" y="15"/>
                      <a:pt x="0" y="28"/>
                      <a:pt x="8" y="35"/>
                    </a:cubicBezTo>
                    <a:cubicBezTo>
                      <a:pt x="15" y="42"/>
                      <a:pt x="28" y="42"/>
                      <a:pt x="35" y="34"/>
                    </a:cubicBezTo>
                    <a:close/>
                    <a:moveTo>
                      <a:pt x="22" y="23"/>
                    </a:moveTo>
                    <a:cubicBezTo>
                      <a:pt x="19" y="24"/>
                      <a:pt x="16" y="25"/>
                      <a:pt x="14" y="23"/>
                    </a:cubicBezTo>
                    <a:cubicBezTo>
                      <a:pt x="12" y="21"/>
                      <a:pt x="12" y="18"/>
                      <a:pt x="14" y="16"/>
                    </a:cubicBezTo>
                    <a:cubicBezTo>
                      <a:pt x="12" y="14"/>
                      <a:pt x="12" y="14"/>
                      <a:pt x="12" y="14"/>
                    </a:cubicBezTo>
                    <a:cubicBezTo>
                      <a:pt x="14" y="12"/>
                      <a:pt x="14" y="12"/>
                      <a:pt x="14" y="12"/>
                    </a:cubicBezTo>
                    <a:cubicBezTo>
                      <a:pt x="16" y="14"/>
                      <a:pt x="16" y="14"/>
                      <a:pt x="16" y="14"/>
                    </a:cubicBezTo>
                    <a:cubicBezTo>
                      <a:pt x="17" y="12"/>
                      <a:pt x="18" y="12"/>
                      <a:pt x="19" y="11"/>
                    </a:cubicBezTo>
                    <a:cubicBezTo>
                      <a:pt x="21" y="14"/>
                      <a:pt x="21" y="14"/>
                      <a:pt x="21" y="14"/>
                    </a:cubicBezTo>
                    <a:cubicBezTo>
                      <a:pt x="20" y="14"/>
                      <a:pt x="19" y="15"/>
                      <a:pt x="18" y="16"/>
                    </a:cubicBezTo>
                    <a:cubicBezTo>
                      <a:pt x="16" y="18"/>
                      <a:pt x="16" y="19"/>
                      <a:pt x="17" y="19"/>
                    </a:cubicBezTo>
                    <a:cubicBezTo>
                      <a:pt x="18" y="20"/>
                      <a:pt x="19" y="20"/>
                      <a:pt x="21" y="19"/>
                    </a:cubicBezTo>
                    <a:cubicBezTo>
                      <a:pt x="24" y="17"/>
                      <a:pt x="26" y="17"/>
                      <a:pt x="28" y="19"/>
                    </a:cubicBezTo>
                    <a:cubicBezTo>
                      <a:pt x="30" y="21"/>
                      <a:pt x="30" y="24"/>
                      <a:pt x="29" y="26"/>
                    </a:cubicBezTo>
                    <a:cubicBezTo>
                      <a:pt x="31" y="28"/>
                      <a:pt x="31" y="28"/>
                      <a:pt x="31" y="28"/>
                    </a:cubicBezTo>
                    <a:cubicBezTo>
                      <a:pt x="29" y="30"/>
                      <a:pt x="29" y="30"/>
                      <a:pt x="29" y="30"/>
                    </a:cubicBezTo>
                    <a:cubicBezTo>
                      <a:pt x="27" y="28"/>
                      <a:pt x="27" y="28"/>
                      <a:pt x="27" y="28"/>
                    </a:cubicBezTo>
                    <a:cubicBezTo>
                      <a:pt x="25" y="30"/>
                      <a:pt x="24" y="31"/>
                      <a:pt x="22" y="31"/>
                    </a:cubicBezTo>
                    <a:cubicBezTo>
                      <a:pt x="21" y="28"/>
                      <a:pt x="21" y="28"/>
                      <a:pt x="21" y="28"/>
                    </a:cubicBezTo>
                    <a:cubicBezTo>
                      <a:pt x="22" y="28"/>
                      <a:pt x="24" y="27"/>
                      <a:pt x="25" y="26"/>
                    </a:cubicBezTo>
                    <a:cubicBezTo>
                      <a:pt x="26" y="24"/>
                      <a:pt x="26" y="23"/>
                      <a:pt x="26" y="22"/>
                    </a:cubicBezTo>
                    <a:cubicBezTo>
                      <a:pt x="25" y="22"/>
                      <a:pt x="24" y="22"/>
                      <a:pt x="22" y="23"/>
                    </a:cubicBezTo>
                    <a:close/>
                  </a:path>
                </a:pathLst>
              </a:custGeom>
              <a:grpFill/>
              <a:ln w="9525">
                <a:noFill/>
                <a:round/>
                <a:headEnd/>
                <a:tailEnd/>
              </a:ln>
            </p:spPr>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sp>
            <p:nvSpPr>
              <p:cNvPr id="14" name="Freeform: Shape 13">
                <a:extLst>
                  <a:ext uri="{FF2B5EF4-FFF2-40B4-BE49-F238E27FC236}">
                    <a16:creationId xmlns:a16="http://schemas.microsoft.com/office/drawing/2014/main" id="{E38E02C1-9B9B-4493-A392-38A3FF6981C4}"/>
                  </a:ext>
                </a:extLst>
              </p:cNvPr>
              <p:cNvSpPr>
                <a:spLocks/>
              </p:cNvSpPr>
              <p:nvPr/>
            </p:nvSpPr>
            <p:spPr bwMode="auto">
              <a:xfrm>
                <a:off x="4394201" y="3776664"/>
                <a:ext cx="304800" cy="304800"/>
              </a:xfrm>
              <a:custGeom>
                <a:avLst/>
                <a:gdLst/>
                <a:ahLst/>
                <a:cxnLst>
                  <a:cxn ang="0">
                    <a:pos x="55" y="143"/>
                  </a:cxn>
                  <a:cxn ang="0">
                    <a:pos x="143" y="53"/>
                  </a:cxn>
                  <a:cxn ang="0">
                    <a:pos x="88" y="0"/>
                  </a:cxn>
                  <a:cxn ang="0">
                    <a:pos x="0" y="90"/>
                  </a:cxn>
                  <a:cxn ang="0">
                    <a:pos x="55" y="143"/>
                  </a:cxn>
                  <a:cxn ang="0">
                    <a:pos x="88" y="17"/>
                  </a:cxn>
                  <a:cxn ang="0">
                    <a:pos x="126" y="53"/>
                  </a:cxn>
                  <a:cxn ang="0">
                    <a:pos x="97" y="83"/>
                  </a:cxn>
                  <a:cxn ang="0">
                    <a:pos x="91" y="51"/>
                  </a:cxn>
                  <a:cxn ang="0">
                    <a:pos x="61" y="46"/>
                  </a:cxn>
                  <a:cxn ang="0">
                    <a:pos x="88" y="17"/>
                  </a:cxn>
                  <a:cxn ang="0">
                    <a:pos x="88" y="54"/>
                  </a:cxn>
                  <a:cxn ang="0">
                    <a:pos x="88" y="88"/>
                  </a:cxn>
                  <a:cxn ang="0">
                    <a:pos x="55" y="89"/>
                  </a:cxn>
                  <a:cxn ang="0">
                    <a:pos x="55" y="55"/>
                  </a:cxn>
                  <a:cxn ang="0">
                    <a:pos x="88" y="54"/>
                  </a:cxn>
                  <a:cxn ang="0">
                    <a:pos x="18" y="90"/>
                  </a:cxn>
                  <a:cxn ang="0">
                    <a:pos x="45" y="62"/>
                  </a:cxn>
                  <a:cxn ang="0">
                    <a:pos x="51" y="92"/>
                  </a:cxn>
                  <a:cxn ang="0">
                    <a:pos x="83" y="97"/>
                  </a:cxn>
                  <a:cxn ang="0">
                    <a:pos x="55" y="126"/>
                  </a:cxn>
                  <a:cxn ang="0">
                    <a:pos x="18" y="90"/>
                  </a:cxn>
                </a:cxnLst>
                <a:rect l="0" t="0" r="r" b="b"/>
                <a:pathLst>
                  <a:path w="143" h="143">
                    <a:moveTo>
                      <a:pt x="55" y="143"/>
                    </a:moveTo>
                    <a:cubicBezTo>
                      <a:pt x="143" y="53"/>
                      <a:pt x="143" y="53"/>
                      <a:pt x="143" y="53"/>
                    </a:cubicBezTo>
                    <a:cubicBezTo>
                      <a:pt x="88" y="0"/>
                      <a:pt x="88" y="0"/>
                      <a:pt x="88" y="0"/>
                    </a:cubicBezTo>
                    <a:cubicBezTo>
                      <a:pt x="0" y="90"/>
                      <a:pt x="0" y="90"/>
                      <a:pt x="0" y="90"/>
                    </a:cubicBezTo>
                    <a:lnTo>
                      <a:pt x="55" y="143"/>
                    </a:lnTo>
                    <a:close/>
                    <a:moveTo>
                      <a:pt x="88" y="17"/>
                    </a:moveTo>
                    <a:cubicBezTo>
                      <a:pt x="126" y="53"/>
                      <a:pt x="126" y="53"/>
                      <a:pt x="126" y="53"/>
                    </a:cubicBezTo>
                    <a:cubicBezTo>
                      <a:pt x="97" y="83"/>
                      <a:pt x="97" y="83"/>
                      <a:pt x="97" y="83"/>
                    </a:cubicBezTo>
                    <a:cubicBezTo>
                      <a:pt x="102" y="72"/>
                      <a:pt x="100" y="59"/>
                      <a:pt x="91" y="51"/>
                    </a:cubicBezTo>
                    <a:cubicBezTo>
                      <a:pt x="83" y="43"/>
                      <a:pt x="71" y="41"/>
                      <a:pt x="61" y="46"/>
                    </a:cubicBezTo>
                    <a:lnTo>
                      <a:pt x="88" y="17"/>
                    </a:lnTo>
                    <a:close/>
                    <a:moveTo>
                      <a:pt x="88" y="54"/>
                    </a:moveTo>
                    <a:cubicBezTo>
                      <a:pt x="97" y="63"/>
                      <a:pt x="97" y="78"/>
                      <a:pt x="88" y="88"/>
                    </a:cubicBezTo>
                    <a:cubicBezTo>
                      <a:pt x="79" y="97"/>
                      <a:pt x="64" y="98"/>
                      <a:pt x="55" y="89"/>
                    </a:cubicBezTo>
                    <a:cubicBezTo>
                      <a:pt x="45" y="80"/>
                      <a:pt x="45" y="65"/>
                      <a:pt x="55" y="55"/>
                    </a:cubicBezTo>
                    <a:cubicBezTo>
                      <a:pt x="64" y="46"/>
                      <a:pt x="79" y="45"/>
                      <a:pt x="88" y="54"/>
                    </a:cubicBezTo>
                    <a:close/>
                    <a:moveTo>
                      <a:pt x="18" y="90"/>
                    </a:moveTo>
                    <a:cubicBezTo>
                      <a:pt x="45" y="62"/>
                      <a:pt x="45" y="62"/>
                      <a:pt x="45" y="62"/>
                    </a:cubicBezTo>
                    <a:cubicBezTo>
                      <a:pt x="41" y="72"/>
                      <a:pt x="43" y="84"/>
                      <a:pt x="51" y="92"/>
                    </a:cubicBezTo>
                    <a:cubicBezTo>
                      <a:pt x="60" y="100"/>
                      <a:pt x="73" y="102"/>
                      <a:pt x="83" y="97"/>
                    </a:cubicBezTo>
                    <a:cubicBezTo>
                      <a:pt x="55" y="126"/>
                      <a:pt x="55" y="126"/>
                      <a:pt x="55" y="126"/>
                    </a:cubicBezTo>
                    <a:lnTo>
                      <a:pt x="18" y="90"/>
                    </a:lnTo>
                    <a:close/>
                  </a:path>
                </a:pathLst>
              </a:custGeom>
              <a:grpFill/>
              <a:ln w="9525">
                <a:noFill/>
                <a:round/>
                <a:headEnd/>
                <a:tailEnd/>
              </a:ln>
            </p:spPr>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sp>
            <p:nvSpPr>
              <p:cNvPr id="15" name="Freeform: Shape 34">
                <a:extLst>
                  <a:ext uri="{FF2B5EF4-FFF2-40B4-BE49-F238E27FC236}">
                    <a16:creationId xmlns:a16="http://schemas.microsoft.com/office/drawing/2014/main" id="{0B7ABF12-220B-4265-B876-F5663972085C}"/>
                  </a:ext>
                </a:extLst>
              </p:cNvPr>
              <p:cNvSpPr>
                <a:spLocks/>
              </p:cNvSpPr>
              <p:nvPr/>
            </p:nvSpPr>
            <p:spPr bwMode="auto">
              <a:xfrm>
                <a:off x="4397376" y="3717926"/>
                <a:ext cx="303213" cy="209550"/>
              </a:xfrm>
              <a:custGeom>
                <a:avLst/>
                <a:gdLst/>
                <a:ahLst/>
                <a:cxnLst>
                  <a:cxn ang="0">
                    <a:pos x="0" y="120"/>
                  </a:cxn>
                  <a:cxn ang="0">
                    <a:pos x="13" y="132"/>
                  </a:cxn>
                  <a:cxn ang="0">
                    <a:pos x="20" y="124"/>
                  </a:cxn>
                  <a:cxn ang="0">
                    <a:pos x="16" y="120"/>
                  </a:cxn>
                  <a:cxn ang="0">
                    <a:pos x="117" y="16"/>
                  </a:cxn>
                  <a:cxn ang="0">
                    <a:pos x="174" y="71"/>
                  </a:cxn>
                  <a:cxn ang="0">
                    <a:pos x="167" y="79"/>
                  </a:cxn>
                  <a:cxn ang="0">
                    <a:pos x="175" y="87"/>
                  </a:cxn>
                  <a:cxn ang="0">
                    <a:pos x="191" y="71"/>
                  </a:cxn>
                  <a:cxn ang="0">
                    <a:pos x="117" y="0"/>
                  </a:cxn>
                  <a:cxn ang="0">
                    <a:pos x="0" y="120"/>
                  </a:cxn>
                </a:cxnLst>
                <a:rect l="0" t="0" r="r" b="b"/>
                <a:pathLst>
                  <a:path w="191" h="132">
                    <a:moveTo>
                      <a:pt x="0" y="120"/>
                    </a:moveTo>
                    <a:lnTo>
                      <a:pt x="13" y="132"/>
                    </a:lnTo>
                    <a:lnTo>
                      <a:pt x="20" y="124"/>
                    </a:lnTo>
                    <a:lnTo>
                      <a:pt x="16" y="120"/>
                    </a:lnTo>
                    <a:lnTo>
                      <a:pt x="117" y="16"/>
                    </a:lnTo>
                    <a:lnTo>
                      <a:pt x="174" y="71"/>
                    </a:lnTo>
                    <a:lnTo>
                      <a:pt x="167" y="79"/>
                    </a:lnTo>
                    <a:lnTo>
                      <a:pt x="175" y="87"/>
                    </a:lnTo>
                    <a:lnTo>
                      <a:pt x="191" y="71"/>
                    </a:lnTo>
                    <a:lnTo>
                      <a:pt x="117" y="0"/>
                    </a:lnTo>
                    <a:lnTo>
                      <a:pt x="0" y="120"/>
                    </a:lnTo>
                    <a:close/>
                  </a:path>
                </a:pathLst>
              </a:custGeom>
              <a:grpFill/>
              <a:ln w="9525">
                <a:noFill/>
                <a:round/>
                <a:headEnd/>
                <a:tailEnd/>
              </a:ln>
            </p:spPr>
            <p:txBody>
              <a:bodyPr anchor="ctr"/>
              <a:lstStyle/>
              <a:p>
                <a:pPr algn="ctr"/>
                <a:endParaRPr sz="1100" dirty="0">
                  <a:solidFill>
                    <a:schemeClr val="bg1">
                      <a:lumMod val="50000"/>
                    </a:schemeClr>
                  </a:solidFill>
                  <a:latin typeface="微软雅黑" pitchFamily="34" charset="-122"/>
                  <a:ea typeface="微软雅黑" pitchFamily="34" charset="-122"/>
                  <a:cs typeface="+mn-ea"/>
                  <a:sym typeface="+mn-lt"/>
                </a:endParaRPr>
              </a:p>
            </p:txBody>
          </p:sp>
        </p:grpSp>
      </p:grpSp>
      <p:sp>
        <p:nvSpPr>
          <p:cNvPr id="28" name="TextBox 41">
            <a:extLst>
              <a:ext uri="{FF2B5EF4-FFF2-40B4-BE49-F238E27FC236}">
                <a16:creationId xmlns:a16="http://schemas.microsoft.com/office/drawing/2014/main" id="{B1C9D02E-733F-4B96-B07D-82A655DD7B56}"/>
              </a:ext>
            </a:extLst>
          </p:cNvPr>
          <p:cNvSpPr txBox="1">
            <a:spLocks/>
          </p:cNvSpPr>
          <p:nvPr/>
        </p:nvSpPr>
        <p:spPr bwMode="auto">
          <a:xfrm>
            <a:off x="3817653" y="3212327"/>
            <a:ext cx="1148710" cy="232469"/>
          </a:xfrm>
          <a:prstGeom prst="rect">
            <a:avLst/>
          </a:prstGeom>
          <a:noFill/>
        </p:spPr>
        <p:txBody>
          <a:bodyPr wrap="none" lIns="360000" tIns="46800" rIns="90000" bIns="46800">
            <a:normAutofit fontScale="62500" lnSpcReduction="20000"/>
          </a:bodyPr>
          <a:lstStyle/>
          <a:p>
            <a:pPr algn="l" latinLnBrk="0"/>
            <a:r>
              <a:rPr lang="en-US" altLang="zh-CN" dirty="0">
                <a:solidFill>
                  <a:schemeClr val="bg1">
                    <a:lumMod val="50000"/>
                  </a:schemeClr>
                </a:solidFill>
                <a:latin typeface="微软雅黑" pitchFamily="34" charset="-122"/>
                <a:ea typeface="微软雅黑" pitchFamily="34" charset="-122"/>
                <a:cs typeface="+mn-ea"/>
                <a:sym typeface="+mn-lt"/>
              </a:rPr>
              <a:t>Strategy</a:t>
            </a:r>
            <a:endParaRPr lang="zh-CN" altLang="en-US" dirty="0">
              <a:solidFill>
                <a:schemeClr val="bg1">
                  <a:lumMod val="50000"/>
                </a:schemeClr>
              </a:solidFill>
              <a:latin typeface="微软雅黑" pitchFamily="34" charset="-122"/>
              <a:ea typeface="微软雅黑" pitchFamily="34" charset="-122"/>
              <a:cs typeface="+mn-ea"/>
              <a:sym typeface="+mn-lt"/>
            </a:endParaRPr>
          </a:p>
        </p:txBody>
      </p:sp>
      <p:sp>
        <p:nvSpPr>
          <p:cNvPr id="31" name="TextBox 44">
            <a:extLst>
              <a:ext uri="{FF2B5EF4-FFF2-40B4-BE49-F238E27FC236}">
                <a16:creationId xmlns:a16="http://schemas.microsoft.com/office/drawing/2014/main" id="{D3DE5D22-8CA0-4991-A763-9A17A177E9F4}"/>
              </a:ext>
            </a:extLst>
          </p:cNvPr>
          <p:cNvSpPr txBox="1">
            <a:spLocks/>
          </p:cNvSpPr>
          <p:nvPr/>
        </p:nvSpPr>
        <p:spPr bwMode="auto">
          <a:xfrm>
            <a:off x="2176656" y="1314087"/>
            <a:ext cx="944232" cy="232469"/>
          </a:xfrm>
          <a:prstGeom prst="rect">
            <a:avLst/>
          </a:prstGeom>
          <a:noFill/>
        </p:spPr>
        <p:txBody>
          <a:bodyPr wrap="none" lIns="90000" tIns="46800" rIns="90000" bIns="46800">
            <a:normAutofit fontScale="62500" lnSpcReduction="20000"/>
          </a:bodyPr>
          <a:lstStyle/>
          <a:p>
            <a:pPr latinLnBrk="0"/>
            <a:r>
              <a:rPr lang="en-US" altLang="zh-CN" dirty="0">
                <a:solidFill>
                  <a:schemeClr val="bg1">
                    <a:lumMod val="50000"/>
                  </a:schemeClr>
                </a:solidFill>
                <a:latin typeface="微软雅黑" pitchFamily="34" charset="-122"/>
                <a:ea typeface="微软雅黑" pitchFamily="34" charset="-122"/>
                <a:cs typeface="+mn-ea"/>
                <a:sym typeface="+mn-lt"/>
              </a:rPr>
              <a:t>OSHA KPI</a:t>
            </a:r>
            <a:endParaRPr lang="zh-CN" altLang="en-US" dirty="0">
              <a:solidFill>
                <a:schemeClr val="bg1">
                  <a:lumMod val="50000"/>
                </a:schemeClr>
              </a:solidFill>
              <a:latin typeface="微软雅黑" pitchFamily="34" charset="-122"/>
              <a:ea typeface="微软雅黑" pitchFamily="34" charset="-122"/>
              <a:cs typeface="+mn-ea"/>
              <a:sym typeface="+mn-lt"/>
            </a:endParaRPr>
          </a:p>
        </p:txBody>
      </p:sp>
      <p:sp>
        <p:nvSpPr>
          <p:cNvPr id="34" name="TextBox 48">
            <a:extLst>
              <a:ext uri="{FF2B5EF4-FFF2-40B4-BE49-F238E27FC236}">
                <a16:creationId xmlns:a16="http://schemas.microsoft.com/office/drawing/2014/main" id="{E5650908-3D98-45E4-8760-4F8DA831B29B}"/>
              </a:ext>
            </a:extLst>
          </p:cNvPr>
          <p:cNvSpPr txBox="1">
            <a:spLocks/>
          </p:cNvSpPr>
          <p:nvPr/>
        </p:nvSpPr>
        <p:spPr bwMode="auto">
          <a:xfrm>
            <a:off x="325312" y="3302947"/>
            <a:ext cx="1148710" cy="232469"/>
          </a:xfrm>
          <a:prstGeom prst="rect">
            <a:avLst/>
          </a:prstGeom>
          <a:noFill/>
        </p:spPr>
        <p:txBody>
          <a:bodyPr wrap="none" lIns="90000" tIns="46800" rIns="360000" bIns="46800">
            <a:normAutofit fontScale="62500" lnSpcReduction="20000"/>
          </a:bodyPr>
          <a:lstStyle/>
          <a:p>
            <a:pPr algn="r" latinLnBrk="0"/>
            <a:r>
              <a:rPr lang="en-US" altLang="zh-CN" dirty="0">
                <a:solidFill>
                  <a:schemeClr val="bg1">
                    <a:lumMod val="50000"/>
                  </a:schemeClr>
                </a:solidFill>
                <a:latin typeface="微软雅黑" pitchFamily="34" charset="-122"/>
                <a:ea typeface="微软雅黑" pitchFamily="34" charset="-122"/>
                <a:cs typeface="+mn-ea"/>
                <a:sym typeface="+mn-lt"/>
              </a:rPr>
              <a:t>Accident</a:t>
            </a:r>
            <a:endParaRPr lang="zh-CN" altLang="en-US" dirty="0">
              <a:solidFill>
                <a:schemeClr val="bg1">
                  <a:lumMod val="50000"/>
                </a:schemeClr>
              </a:solidFill>
              <a:latin typeface="微软雅黑" pitchFamily="34" charset="-122"/>
              <a:ea typeface="微软雅黑" pitchFamily="34" charset="-122"/>
              <a:cs typeface="+mn-ea"/>
              <a:sym typeface="+mn-lt"/>
            </a:endParaRPr>
          </a:p>
        </p:txBody>
      </p:sp>
      <p:pic>
        <p:nvPicPr>
          <p:cNvPr id="36" name="Picture 35">
            <a:extLst>
              <a:ext uri="{FF2B5EF4-FFF2-40B4-BE49-F238E27FC236}">
                <a16:creationId xmlns:a16="http://schemas.microsoft.com/office/drawing/2014/main" id="{6E909E85-61F4-427D-9690-CD8FB6F459E1}"/>
              </a:ext>
            </a:extLst>
          </p:cNvPr>
          <p:cNvPicPr>
            <a:picLocks noChangeAspect="1"/>
          </p:cNvPicPr>
          <p:nvPr/>
        </p:nvPicPr>
        <p:blipFill>
          <a:blip r:embed="rId3"/>
          <a:stretch>
            <a:fillRect/>
          </a:stretch>
        </p:blipFill>
        <p:spPr>
          <a:xfrm>
            <a:off x="5004" y="124272"/>
            <a:ext cx="200025" cy="600075"/>
          </a:xfrm>
          <a:prstGeom prst="rect">
            <a:avLst/>
          </a:prstGeom>
        </p:spPr>
      </p:pic>
      <p:sp>
        <p:nvSpPr>
          <p:cNvPr id="37" name="PA_淘宝店chenying0907 4">
            <a:extLst>
              <a:ext uri="{FF2B5EF4-FFF2-40B4-BE49-F238E27FC236}">
                <a16:creationId xmlns:a16="http://schemas.microsoft.com/office/drawing/2014/main" id="{0AFEDCE8-9FCF-4C54-8900-9AC8EB8AA35C}"/>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sz="2800" dirty="0">
                <a:solidFill>
                  <a:srgbClr val="C00000"/>
                </a:solidFill>
              </a:rPr>
              <a:t>Osha KPI</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Oval 37">
            <a:extLst>
              <a:ext uri="{FF2B5EF4-FFF2-40B4-BE49-F238E27FC236}">
                <a16:creationId xmlns:a16="http://schemas.microsoft.com/office/drawing/2014/main" id="{52BD6232-C3FB-47C9-B217-132A895A1D33}"/>
              </a:ext>
            </a:extLst>
          </p:cNvPr>
          <p:cNvSpPr/>
          <p:nvPr/>
        </p:nvSpPr>
        <p:spPr>
          <a:xfrm>
            <a:off x="2281912" y="1515842"/>
            <a:ext cx="733720" cy="7311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a:t>
            </a:r>
          </a:p>
        </p:txBody>
      </p:sp>
      <p:sp>
        <p:nvSpPr>
          <p:cNvPr id="41" name="Rectangle 40">
            <a:extLst>
              <a:ext uri="{FF2B5EF4-FFF2-40B4-BE49-F238E27FC236}">
                <a16:creationId xmlns:a16="http://schemas.microsoft.com/office/drawing/2014/main" id="{C953A9EA-22DD-4029-9E5F-E2ED093ECE16}"/>
              </a:ext>
            </a:extLst>
          </p:cNvPr>
          <p:cNvSpPr/>
          <p:nvPr/>
        </p:nvSpPr>
        <p:spPr>
          <a:xfrm>
            <a:off x="5107069" y="1546556"/>
            <a:ext cx="3586232" cy="230702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just">
              <a:lnSpc>
                <a:spcPct val="120000"/>
              </a:lnSpc>
            </a:pPr>
            <a:endParaRPr lang="en-US" sz="1200" dirty="0">
              <a:solidFill>
                <a:schemeClr val="tx1">
                  <a:lumMod val="95000"/>
                  <a:lumOff val="5000"/>
                </a:schemeClr>
              </a:solidFill>
            </a:endParaRPr>
          </a:p>
          <a:p>
            <a:pPr algn="just">
              <a:lnSpc>
                <a:spcPct val="120000"/>
              </a:lnSpc>
            </a:pPr>
            <a:endParaRPr lang="en-US" sz="1200" dirty="0">
              <a:solidFill>
                <a:schemeClr val="tx1">
                  <a:lumMod val="95000"/>
                  <a:lumOff val="5000"/>
                </a:schemeClr>
              </a:solidFill>
            </a:endParaRPr>
          </a:p>
          <a:p>
            <a:pPr algn="just">
              <a:lnSpc>
                <a:spcPct val="120000"/>
              </a:lnSpc>
            </a:pPr>
            <a:r>
              <a:rPr lang="en-US" sz="1200" dirty="0">
                <a:solidFill>
                  <a:schemeClr val="tx1">
                    <a:lumMod val="95000"/>
                    <a:lumOff val="5000"/>
                  </a:schemeClr>
                </a:solidFill>
              </a:rPr>
              <a:t>Osha KPIs have been standardized, so that managers can compare statistically significant KPIs with other department or with their own past safety performance. Osha KPIs will help managers to determine where his department may need additional program assistance in order to prevent accidents from happening again. </a:t>
            </a:r>
          </a:p>
          <a:p>
            <a:pPr algn="just">
              <a:lnSpc>
                <a:spcPct val="120000"/>
              </a:lnSpc>
            </a:pPr>
            <a:endParaRPr lang="en-US" sz="1200" dirty="0">
              <a:solidFill>
                <a:schemeClr val="tx1">
                  <a:lumMod val="95000"/>
                  <a:lumOff val="5000"/>
                </a:schemeClr>
              </a:solidFill>
            </a:endParaRPr>
          </a:p>
          <a:p>
            <a:pPr marL="285750" indent="-285750" algn="just">
              <a:buClr>
                <a:srgbClr val="13CADD"/>
              </a:buClr>
              <a:buFont typeface="Arial" panose="020B0604020202020204" pitchFamily="34" charset="0"/>
              <a:buChar char="•"/>
            </a:pP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075666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4"/>
          <p:cNvSpPr txBox="1"/>
          <p:nvPr>
            <p:custDataLst>
              <p:tags r:id="rId1"/>
            </p:custDataLst>
          </p:nvPr>
        </p:nvSpPr>
        <p:spPr>
          <a:xfrm>
            <a:off x="2875739" y="2428528"/>
            <a:ext cx="3172425" cy="523220"/>
          </a:xfrm>
          <a:prstGeom prst="rect">
            <a:avLst/>
          </a:prstGeom>
          <a:noFill/>
        </p:spPr>
        <p:txBody>
          <a:bodyPr wrap="square" rtlCol="0">
            <a:spAutoFit/>
          </a:bodyPr>
          <a:lstStyle/>
          <a:p>
            <a:pPr lvl="0" algn="ctr">
              <a:buNone/>
            </a:pPr>
            <a:r>
              <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Data Project</a:t>
            </a:r>
          </a:p>
        </p:txBody>
      </p:sp>
      <p:sp>
        <p:nvSpPr>
          <p:cNvPr id="6" name="PA_淘宝店chenying0907 5"/>
          <p:cNvSpPr txBox="1"/>
          <p:nvPr>
            <p:custDataLst>
              <p:tags r:id="rId2"/>
            </p:custDataLst>
          </p:nvPr>
        </p:nvSpPr>
        <p:spPr>
          <a:xfrm>
            <a:off x="3347864" y="1708448"/>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02</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pic>
        <p:nvPicPr>
          <p:cNvPr id="7" name="图片 6">
            <a:extLst>
              <a:ext uri="{FF2B5EF4-FFF2-40B4-BE49-F238E27FC236}">
                <a16:creationId xmlns:a16="http://schemas.microsoft.com/office/drawing/2014/main" id="{F9B0B9EE-C4AC-46A2-8DF7-8D8D6E7EDC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19"/>
          <a:stretch/>
        </p:blipFill>
        <p:spPr>
          <a:xfrm>
            <a:off x="3769" y="1532"/>
            <a:ext cx="5148165" cy="3096344"/>
          </a:xfrm>
          <a:prstGeom prst="rect">
            <a:avLst/>
          </a:prstGeom>
        </p:spPr>
      </p:pic>
      <p:sp>
        <p:nvSpPr>
          <p:cNvPr id="2" name="Rectangle 1">
            <a:extLst>
              <a:ext uri="{FF2B5EF4-FFF2-40B4-BE49-F238E27FC236}">
                <a16:creationId xmlns:a16="http://schemas.microsoft.com/office/drawing/2014/main" id="{4CE37390-38CD-4A21-8F68-BE716CDA1064}"/>
              </a:ext>
            </a:extLst>
          </p:cNvPr>
          <p:cNvSpPr/>
          <p:nvPr/>
        </p:nvSpPr>
        <p:spPr>
          <a:xfrm>
            <a:off x="2339752" y="3040596"/>
            <a:ext cx="4572000" cy="923330"/>
          </a:xfrm>
          <a:prstGeom prst="rect">
            <a:avLst/>
          </a:prstGeom>
        </p:spPr>
        <p:txBody>
          <a:bodyPr>
            <a:spAutoFit/>
          </a:bodyPr>
          <a:lstStyle/>
          <a:p>
            <a:pPr algn="ctr"/>
            <a:r>
              <a:rPr lang="en-US" dirty="0">
                <a:solidFill>
                  <a:schemeClr val="tx1">
                    <a:lumMod val="95000"/>
                    <a:lumOff val="5000"/>
                  </a:schemeClr>
                </a:solidFill>
              </a:rPr>
              <a:t>Data Collection, Database Design, and Reporting system</a:t>
            </a:r>
            <a:endParaRPr lang="en-US" altLang="zh-CN"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buNone/>
            </a:pPr>
            <a:endParaRPr lang="en-US" altLang="zh-CN"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Picture 2" descr="Maricopa County Seal">
            <a:extLst>
              <a:ext uri="{FF2B5EF4-FFF2-40B4-BE49-F238E27FC236}">
                <a16:creationId xmlns:a16="http://schemas.microsoft.com/office/drawing/2014/main" id="{20B32970-FB28-44E6-B319-AE18B603D8BF}"/>
              </a:ext>
            </a:extLst>
          </p:cNvPr>
          <p:cNvPicPr>
            <a:picLocks noChangeAspect="1" noChangeArrowheads="1"/>
          </p:cNvPicPr>
          <p:nvPr/>
        </p:nvPicPr>
        <p:blipFill>
          <a:blip r:embed="rId6">
            <a:alphaModFix amt="23000"/>
            <a:extLst>
              <a:ext uri="{BEBA8EAE-BF5A-486C-A8C5-ECC9F3942E4B}">
                <a14:imgProps xmlns:a14="http://schemas.microsoft.com/office/drawing/2010/main">
                  <a14:imgLayer r:embed="rId7">
                    <a14:imgEffect>
                      <a14:sharpenSoften amount="3000"/>
                    </a14:imgEffect>
                  </a14:imgLayer>
                </a14:imgProps>
              </a:ext>
              <a:ext uri="{28A0092B-C50C-407E-A947-70E740481C1C}">
                <a14:useLocalDpi xmlns:a14="http://schemas.microsoft.com/office/drawing/2010/main" val="0"/>
              </a:ext>
            </a:extLst>
          </a:blip>
          <a:srcRect/>
          <a:stretch>
            <a:fillRect/>
          </a:stretch>
        </p:blipFill>
        <p:spPr bwMode="auto">
          <a:xfrm>
            <a:off x="8100392" y="4143802"/>
            <a:ext cx="1001286" cy="1001286"/>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688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
            <a:extLst>
              <a:ext uri="{FF2B5EF4-FFF2-40B4-BE49-F238E27FC236}">
                <a16:creationId xmlns:a16="http://schemas.microsoft.com/office/drawing/2014/main" id="{C3BD3B6E-C45A-430A-AA46-38BC548787E2}"/>
              </a:ext>
            </a:extLst>
          </p:cNvPr>
          <p:cNvSpPr/>
          <p:nvPr/>
        </p:nvSpPr>
        <p:spPr>
          <a:xfrm>
            <a:off x="1734727" y="283771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1"/>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椭圆 20">
            <a:extLst>
              <a:ext uri="{FF2B5EF4-FFF2-40B4-BE49-F238E27FC236}">
                <a16:creationId xmlns:a16="http://schemas.microsoft.com/office/drawing/2014/main" id="{315A17B2-786C-4133-93C7-1DCA4E294294}"/>
              </a:ext>
            </a:extLst>
          </p:cNvPr>
          <p:cNvSpPr/>
          <p:nvPr/>
        </p:nvSpPr>
        <p:spPr>
          <a:xfrm>
            <a:off x="2127023" y="3286392"/>
            <a:ext cx="826154" cy="826311"/>
          </a:xfrm>
          <a:prstGeom prst="ellipse">
            <a:avLst/>
          </a:prstGeom>
          <a:solidFill>
            <a:schemeClr val="accent1"/>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圆角矩形 1">
            <a:extLst>
              <a:ext uri="{FF2B5EF4-FFF2-40B4-BE49-F238E27FC236}">
                <a16:creationId xmlns:a16="http://schemas.microsoft.com/office/drawing/2014/main" id="{B7462AED-939A-41BE-86A8-872A87699CB5}"/>
              </a:ext>
            </a:extLst>
          </p:cNvPr>
          <p:cNvSpPr/>
          <p:nvPr/>
        </p:nvSpPr>
        <p:spPr>
          <a:xfrm flipV="1">
            <a:off x="3097439" y="192194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22">
            <a:extLst>
              <a:ext uri="{FF2B5EF4-FFF2-40B4-BE49-F238E27FC236}">
                <a16:creationId xmlns:a16="http://schemas.microsoft.com/office/drawing/2014/main" id="{D3D0F888-13DA-44EE-A2ED-68A217E2E39B}"/>
              </a:ext>
            </a:extLst>
          </p:cNvPr>
          <p:cNvSpPr/>
          <p:nvPr/>
        </p:nvSpPr>
        <p:spPr>
          <a:xfrm>
            <a:off x="3489734" y="1532225"/>
            <a:ext cx="826154" cy="826311"/>
          </a:xfrm>
          <a:prstGeom prst="ellipse">
            <a:avLst/>
          </a:prstGeom>
          <a:solidFill>
            <a:schemeClr val="accent2"/>
          </a:solidFill>
          <a:ln w="635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圆角矩形 1">
            <a:extLst>
              <a:ext uri="{FF2B5EF4-FFF2-40B4-BE49-F238E27FC236}">
                <a16:creationId xmlns:a16="http://schemas.microsoft.com/office/drawing/2014/main" id="{AD6FA0D3-966E-4629-9B9B-373CA1A3BD11}"/>
              </a:ext>
            </a:extLst>
          </p:cNvPr>
          <p:cNvSpPr/>
          <p:nvPr/>
        </p:nvSpPr>
        <p:spPr>
          <a:xfrm>
            <a:off x="4464014" y="283771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3"/>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椭圆 24">
            <a:extLst>
              <a:ext uri="{FF2B5EF4-FFF2-40B4-BE49-F238E27FC236}">
                <a16:creationId xmlns:a16="http://schemas.microsoft.com/office/drawing/2014/main" id="{396DB4DC-8763-437C-9AE5-EC79714BD1EB}"/>
              </a:ext>
            </a:extLst>
          </p:cNvPr>
          <p:cNvSpPr/>
          <p:nvPr/>
        </p:nvSpPr>
        <p:spPr>
          <a:xfrm>
            <a:off x="4856311" y="3286392"/>
            <a:ext cx="826154" cy="826311"/>
          </a:xfrm>
          <a:prstGeom prst="ellipse">
            <a:avLst/>
          </a:prstGeom>
          <a:solidFill>
            <a:schemeClr val="accent3"/>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圆角矩形 1">
            <a:extLst>
              <a:ext uri="{FF2B5EF4-FFF2-40B4-BE49-F238E27FC236}">
                <a16:creationId xmlns:a16="http://schemas.microsoft.com/office/drawing/2014/main" id="{33E564D1-B27A-43D2-8287-607E2C758615}"/>
              </a:ext>
            </a:extLst>
          </p:cNvPr>
          <p:cNvSpPr/>
          <p:nvPr/>
        </p:nvSpPr>
        <p:spPr>
          <a:xfrm flipV="1">
            <a:off x="5823885" y="192194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4"/>
          </a:solidFill>
          <a:ln w="254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椭圆 26">
            <a:extLst>
              <a:ext uri="{FF2B5EF4-FFF2-40B4-BE49-F238E27FC236}">
                <a16:creationId xmlns:a16="http://schemas.microsoft.com/office/drawing/2014/main" id="{A8980403-CAAF-41D1-868A-8342C869F039}"/>
              </a:ext>
            </a:extLst>
          </p:cNvPr>
          <p:cNvSpPr/>
          <p:nvPr/>
        </p:nvSpPr>
        <p:spPr>
          <a:xfrm>
            <a:off x="6216180" y="1532225"/>
            <a:ext cx="826154" cy="826311"/>
          </a:xfrm>
          <a:prstGeom prst="ellipse">
            <a:avLst/>
          </a:prstGeom>
          <a:solidFill>
            <a:schemeClr val="accent4"/>
          </a:solidFill>
          <a:ln w="63500" cap="flat" cmpd="sng" algn="ctr">
            <a:noFill/>
            <a:prstDash val="solid"/>
          </a:ln>
          <a:effectLst/>
        </p:spPr>
        <p:txBody>
          <a:bodyPr lIns="65021" tIns="32510" rIns="65021" bIns="32510" rtlCol="0" anchor="ctr"/>
          <a:lstStyle/>
          <a:p>
            <a:pPr algn="ctr">
              <a:lnSpc>
                <a:spcPct val="120000"/>
              </a:lnSpc>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27">
            <a:extLst>
              <a:ext uri="{FF2B5EF4-FFF2-40B4-BE49-F238E27FC236}">
                <a16:creationId xmlns:a16="http://schemas.microsoft.com/office/drawing/2014/main" id="{D21A57BC-F65E-4F6D-949C-1A9CF6F53B0B}"/>
              </a:ext>
            </a:extLst>
          </p:cNvPr>
          <p:cNvSpPr/>
          <p:nvPr/>
        </p:nvSpPr>
        <p:spPr>
          <a:xfrm>
            <a:off x="1068" y="2822663"/>
            <a:ext cx="9152256" cy="62201"/>
          </a:xfrm>
          <a:prstGeom prst="rect">
            <a:avLst/>
          </a:prstGeom>
          <a:solidFill>
            <a:schemeClr val="accent4"/>
          </a:solidFill>
          <a:ln w="25400" cap="flat" cmpd="sng" algn="ctr">
            <a:noFill/>
            <a:prstDash val="solid"/>
          </a:ln>
          <a:effectLst/>
        </p:spPr>
        <p:txBody>
          <a:bodyPr rot="0" spcFirstLastPara="0" vertOverflow="overflow" horzOverflow="overflow" vert="horz" wrap="square" lIns="68560" tIns="34280" rIns="68560" bIns="34280" numCol="1" spcCol="0" rtlCol="0" fromWordArt="0" anchor="ctr" anchorCtr="0" forceAA="0" compatLnSpc="1">
            <a:prstTxWarp prst="textNoShape">
              <a:avLst/>
            </a:prstTxWarp>
            <a:noAutofit/>
          </a:bodyPr>
          <a:lstStyle/>
          <a:p>
            <a:pPr algn="ctr">
              <a:lnSpc>
                <a:spcPct val="120000"/>
              </a:lnSpc>
              <a:defRPr/>
            </a:pPr>
            <a:endParaRPr lang="en-US"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a:extLst>
              <a:ext uri="{FF2B5EF4-FFF2-40B4-BE49-F238E27FC236}">
                <a16:creationId xmlns:a16="http://schemas.microsoft.com/office/drawing/2014/main" id="{E7E4AC57-1C9C-46C2-AF86-4E0C54E898A6}"/>
              </a:ext>
            </a:extLst>
          </p:cNvPr>
          <p:cNvSpPr txBox="1"/>
          <p:nvPr/>
        </p:nvSpPr>
        <p:spPr>
          <a:xfrm flipH="1">
            <a:off x="2154235" y="3490549"/>
            <a:ext cx="771725" cy="417996"/>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en-US" altLang="zh-CN" sz="1000" dirty="0">
                <a:solidFill>
                  <a:schemeClr val="bg1"/>
                </a:solidFill>
                <a:latin typeface="Arial" panose="020B0604020202020204" pitchFamily="34" charset="0"/>
                <a:cs typeface="+mn-ea"/>
                <a:sym typeface="Arial" panose="020B0604020202020204" pitchFamily="34" charset="0"/>
              </a:rPr>
              <a:t>Problem</a:t>
            </a:r>
          </a:p>
          <a:p>
            <a:pPr algn="ctr">
              <a:lnSpc>
                <a:spcPct val="120000"/>
              </a:lnSpc>
              <a:defRPr/>
            </a:pPr>
            <a:r>
              <a:rPr lang="en-US" altLang="zh-CN" sz="1000" dirty="0">
                <a:solidFill>
                  <a:schemeClr val="bg1"/>
                </a:solidFill>
                <a:latin typeface="Arial" panose="020B0604020202020204" pitchFamily="34" charset="0"/>
                <a:cs typeface="+mn-ea"/>
                <a:sym typeface="Arial" panose="020B0604020202020204" pitchFamily="34" charset="0"/>
              </a:rPr>
              <a:t>Statement</a:t>
            </a:r>
            <a:endParaRPr lang="zh-CN" altLang="en-US" sz="1000" dirty="0">
              <a:solidFill>
                <a:schemeClr val="bg1"/>
              </a:solidFill>
              <a:latin typeface="Arial" panose="020B0604020202020204" pitchFamily="34" charset="0"/>
              <a:cs typeface="+mn-ea"/>
              <a:sym typeface="Arial" panose="020B0604020202020204" pitchFamily="34" charset="0"/>
            </a:endParaRPr>
          </a:p>
        </p:txBody>
      </p:sp>
      <p:sp>
        <p:nvSpPr>
          <p:cNvPr id="14" name="TextBox 13">
            <a:extLst>
              <a:ext uri="{FF2B5EF4-FFF2-40B4-BE49-F238E27FC236}">
                <a16:creationId xmlns:a16="http://schemas.microsoft.com/office/drawing/2014/main" id="{057D9EF2-EFD8-44BF-9150-4D8C31D14CCA}"/>
              </a:ext>
            </a:extLst>
          </p:cNvPr>
          <p:cNvSpPr txBox="1"/>
          <p:nvPr/>
        </p:nvSpPr>
        <p:spPr>
          <a:xfrm flipH="1">
            <a:off x="3548847" y="1752379"/>
            <a:ext cx="707925" cy="433432"/>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nSpc>
                <a:spcPct val="120000"/>
              </a:lnSpc>
            </a:pPr>
            <a:r>
              <a:rPr lang="en-US" altLang="zh-CN" sz="1000" dirty="0">
                <a:solidFill>
                  <a:schemeClr val="bg1"/>
                </a:solidFill>
                <a:latin typeface="Arial" panose="020B0604020202020204" pitchFamily="34" charset="0"/>
                <a:cs typeface="+mn-ea"/>
                <a:sym typeface="Arial" panose="020B0604020202020204" pitchFamily="34" charset="0"/>
              </a:rPr>
              <a:t>Database Design</a:t>
            </a:r>
            <a:endParaRPr lang="zh-CN" altLang="en-US" sz="1000" dirty="0">
              <a:solidFill>
                <a:schemeClr val="bg1"/>
              </a:solidFill>
              <a:latin typeface="Arial" panose="020B0604020202020204" pitchFamily="34" charset="0"/>
              <a:cs typeface="+mn-ea"/>
              <a:sym typeface="Arial" panose="020B0604020202020204" pitchFamily="34" charset="0"/>
            </a:endParaRPr>
          </a:p>
        </p:txBody>
      </p:sp>
      <p:sp>
        <p:nvSpPr>
          <p:cNvPr id="15" name="TextBox 14">
            <a:extLst>
              <a:ext uri="{FF2B5EF4-FFF2-40B4-BE49-F238E27FC236}">
                <a16:creationId xmlns:a16="http://schemas.microsoft.com/office/drawing/2014/main" id="{5C3D19FD-9BB4-499A-95F1-FECAE289CFB3}"/>
              </a:ext>
            </a:extLst>
          </p:cNvPr>
          <p:cNvSpPr txBox="1"/>
          <p:nvPr/>
        </p:nvSpPr>
        <p:spPr>
          <a:xfrm flipH="1">
            <a:off x="6270611" y="1805529"/>
            <a:ext cx="707925" cy="417996"/>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en-US" altLang="zh-CN" sz="1000" b="0" dirty="0">
                <a:solidFill>
                  <a:schemeClr val="bg1"/>
                </a:solidFill>
                <a:latin typeface="Arial" panose="020B0604020202020204" pitchFamily="34" charset="0"/>
                <a:cs typeface="+mn-ea"/>
                <a:sym typeface="Arial" panose="020B0604020202020204" pitchFamily="34" charset="0"/>
              </a:rPr>
              <a:t>Predicting</a:t>
            </a:r>
          </a:p>
          <a:p>
            <a:pPr algn="ctr">
              <a:lnSpc>
                <a:spcPct val="120000"/>
              </a:lnSpc>
              <a:defRPr/>
            </a:pPr>
            <a:r>
              <a:rPr lang="en-US" altLang="zh-CN" sz="1000" b="0" dirty="0">
                <a:solidFill>
                  <a:schemeClr val="bg1"/>
                </a:solidFill>
                <a:latin typeface="Arial" panose="020B0604020202020204" pitchFamily="34" charset="0"/>
                <a:cs typeface="+mn-ea"/>
                <a:sym typeface="Arial" panose="020B0604020202020204" pitchFamily="34" charset="0"/>
              </a:rPr>
              <a:t>Modeling</a:t>
            </a:r>
            <a:endParaRPr lang="zh-CN" altLang="en-US" sz="1000" b="0" dirty="0">
              <a:solidFill>
                <a:schemeClr val="bg1"/>
              </a:solidFill>
              <a:latin typeface="Arial" panose="020B0604020202020204" pitchFamily="34" charset="0"/>
              <a:cs typeface="+mn-ea"/>
              <a:sym typeface="Arial" panose="020B0604020202020204" pitchFamily="34" charset="0"/>
            </a:endParaRPr>
          </a:p>
        </p:txBody>
      </p:sp>
      <p:sp>
        <p:nvSpPr>
          <p:cNvPr id="16" name="TextBox 15">
            <a:extLst>
              <a:ext uri="{FF2B5EF4-FFF2-40B4-BE49-F238E27FC236}">
                <a16:creationId xmlns:a16="http://schemas.microsoft.com/office/drawing/2014/main" id="{F2D6916F-85F3-453D-BF4A-301B4EDF28EA}"/>
              </a:ext>
            </a:extLst>
          </p:cNvPr>
          <p:cNvSpPr txBox="1"/>
          <p:nvPr/>
        </p:nvSpPr>
        <p:spPr>
          <a:xfrm flipH="1">
            <a:off x="4910740" y="3559695"/>
            <a:ext cx="707925" cy="417996"/>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en-US" altLang="zh-CN" sz="1000" b="0" dirty="0">
                <a:solidFill>
                  <a:schemeClr val="bg1"/>
                </a:solidFill>
                <a:latin typeface="Arial" panose="020B0604020202020204" pitchFamily="34" charset="0"/>
                <a:cs typeface="+mn-ea"/>
                <a:sym typeface="Arial" panose="020B0604020202020204" pitchFamily="34" charset="0"/>
              </a:rPr>
              <a:t>Reporting</a:t>
            </a:r>
          </a:p>
          <a:p>
            <a:pPr algn="ctr">
              <a:lnSpc>
                <a:spcPct val="120000"/>
              </a:lnSpc>
              <a:defRPr/>
            </a:pPr>
            <a:r>
              <a:rPr lang="en-US" altLang="zh-CN" sz="1000" b="0" dirty="0">
                <a:solidFill>
                  <a:schemeClr val="bg1"/>
                </a:solidFill>
                <a:latin typeface="Arial" panose="020B0604020202020204" pitchFamily="34" charset="0"/>
                <a:cs typeface="+mn-ea"/>
                <a:sym typeface="Arial" panose="020B0604020202020204" pitchFamily="34" charset="0"/>
              </a:rPr>
              <a:t>System</a:t>
            </a:r>
            <a:endParaRPr lang="zh-CN" altLang="en-US" sz="1000" b="0" dirty="0">
              <a:solidFill>
                <a:schemeClr val="bg1"/>
              </a:solidFill>
              <a:latin typeface="Arial" panose="020B0604020202020204" pitchFamily="34" charset="0"/>
              <a:cs typeface="+mn-ea"/>
              <a:sym typeface="Arial" panose="020B0604020202020204" pitchFamily="34" charset="0"/>
            </a:endParaRPr>
          </a:p>
        </p:txBody>
      </p:sp>
      <p:pic>
        <p:nvPicPr>
          <p:cNvPr id="25" name="Picture 24">
            <a:extLst>
              <a:ext uri="{FF2B5EF4-FFF2-40B4-BE49-F238E27FC236}">
                <a16:creationId xmlns:a16="http://schemas.microsoft.com/office/drawing/2014/main" id="{EEE9C9C8-7A9F-4D20-B5EB-D63F194E0EF2}"/>
              </a:ext>
            </a:extLst>
          </p:cNvPr>
          <p:cNvPicPr>
            <a:picLocks noChangeAspect="1"/>
          </p:cNvPicPr>
          <p:nvPr/>
        </p:nvPicPr>
        <p:blipFill>
          <a:blip r:embed="rId3"/>
          <a:stretch>
            <a:fillRect/>
          </a:stretch>
        </p:blipFill>
        <p:spPr>
          <a:xfrm>
            <a:off x="5004" y="124272"/>
            <a:ext cx="200025" cy="600075"/>
          </a:xfrm>
          <a:prstGeom prst="rect">
            <a:avLst/>
          </a:prstGeom>
        </p:spPr>
      </p:pic>
      <p:sp>
        <p:nvSpPr>
          <p:cNvPr id="26" name="PA_淘宝店chenying0907 4">
            <a:extLst>
              <a:ext uri="{FF2B5EF4-FFF2-40B4-BE49-F238E27FC236}">
                <a16:creationId xmlns:a16="http://schemas.microsoft.com/office/drawing/2014/main" id="{E6D0778D-4842-4030-9A59-D1609783EBEE}"/>
              </a:ext>
            </a:extLst>
          </p:cNvPr>
          <p:cNvSpPr txBox="1"/>
          <p:nvPr>
            <p:custDataLst>
              <p:tags r:id="rId1"/>
            </p:custDataLst>
          </p:nvPr>
        </p:nvSpPr>
        <p:spPr>
          <a:xfrm>
            <a:off x="228261" y="162699"/>
            <a:ext cx="3172425" cy="523220"/>
          </a:xfrm>
          <a:prstGeom prst="rect">
            <a:avLst/>
          </a:prstGeom>
          <a:noFill/>
        </p:spPr>
        <p:txBody>
          <a:bodyPr wrap="square" rtlCol="0">
            <a:spAutoFit/>
          </a:bodyPr>
          <a:lstStyle/>
          <a:p>
            <a:pPr>
              <a:buNone/>
            </a:pPr>
            <a:r>
              <a:rPr lang="en-US" altLang="zh-CN" sz="2800" dirty="0">
                <a:solidFill>
                  <a:srgbClr val="C00000"/>
                </a:solidFill>
                <a:sym typeface="Arial" panose="020B0604020202020204" pitchFamily="34" charset="0"/>
              </a:rPr>
              <a:t>Data Project</a:t>
            </a:r>
            <a:endParaRPr lang="en-US" altLang="zh-CN" sz="280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44615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50" fill="hold"/>
                                        <p:tgtEl>
                                          <p:spTgt spid="5"/>
                                        </p:tgtEl>
                                        <p:attrNameLst>
                                          <p:attrName>ppt_x</p:attrName>
                                        </p:attrNameLst>
                                      </p:cBhvr>
                                      <p:tavLst>
                                        <p:tav tm="0">
                                          <p:val>
                                            <p:strVal val="#ppt_x"/>
                                          </p:val>
                                        </p:tav>
                                        <p:tav tm="100000">
                                          <p:val>
                                            <p:strVal val="#ppt_x"/>
                                          </p:val>
                                        </p:tav>
                                      </p:tavLst>
                                    </p:anim>
                                    <p:anim calcmode="lin" valueType="num">
                                      <p:cBhvr additive="base">
                                        <p:cTn id="17" dur="25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250" fill="hold"/>
                                        <p:tgtEl>
                                          <p:spTgt spid="13"/>
                                        </p:tgtEl>
                                        <p:attrNameLst>
                                          <p:attrName>ppt_x</p:attrName>
                                        </p:attrNameLst>
                                      </p:cBhvr>
                                      <p:tavLst>
                                        <p:tav tm="0">
                                          <p:val>
                                            <p:strVal val="#ppt_x"/>
                                          </p:val>
                                        </p:tav>
                                        <p:tav tm="100000">
                                          <p:val>
                                            <p:strVal val="#ppt_x"/>
                                          </p:val>
                                        </p:tav>
                                      </p:tavLst>
                                    </p:anim>
                                    <p:anim calcmode="lin" valueType="num">
                                      <p:cBhvr additive="base">
                                        <p:cTn id="21" dur="250" fill="hold"/>
                                        <p:tgtEl>
                                          <p:spTgt spid="13"/>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ppt_x"/>
                                          </p:val>
                                        </p:tav>
                                        <p:tav tm="100000">
                                          <p:val>
                                            <p:strVal val="#ppt_x"/>
                                          </p:val>
                                        </p:tav>
                                      </p:tavLst>
                                    </p:anim>
                                    <p:anim calcmode="lin" valueType="num">
                                      <p:cBhvr additive="base">
                                        <p:cTn id="26" dur="250" fill="hold"/>
                                        <p:tgtEl>
                                          <p:spTgt spid="6"/>
                                        </p:tgtEl>
                                        <p:attrNameLst>
                                          <p:attrName>ppt_y</p:attrName>
                                        </p:attrNameLst>
                                      </p:cBhvr>
                                      <p:tavLst>
                                        <p:tav tm="0">
                                          <p:val>
                                            <p:strVal val="0-#ppt_h/2"/>
                                          </p:val>
                                        </p:tav>
                                        <p:tav tm="100000">
                                          <p:val>
                                            <p:strVal val="#ppt_y"/>
                                          </p:val>
                                        </p:tav>
                                      </p:tavLst>
                                    </p:anim>
                                  </p:childTnLst>
                                </p:cTn>
                              </p:par>
                            </p:childTnLst>
                          </p:cTn>
                        </p:par>
                        <p:par>
                          <p:cTn id="27" fill="hold">
                            <p:stCondLst>
                              <p:cond delay="750"/>
                            </p:stCondLst>
                            <p:childTnLst>
                              <p:par>
                                <p:cTn id="28" presetID="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250" fill="hold"/>
                                        <p:tgtEl>
                                          <p:spTgt spid="14"/>
                                        </p:tgtEl>
                                        <p:attrNameLst>
                                          <p:attrName>ppt_x</p:attrName>
                                        </p:attrNameLst>
                                      </p:cBhvr>
                                      <p:tavLst>
                                        <p:tav tm="0">
                                          <p:val>
                                            <p:strVal val="#ppt_x"/>
                                          </p:val>
                                        </p:tav>
                                        <p:tav tm="100000">
                                          <p:val>
                                            <p:strVal val="#ppt_x"/>
                                          </p:val>
                                        </p:tav>
                                      </p:tavLst>
                                    </p:anim>
                                    <p:anim calcmode="lin" valueType="num">
                                      <p:cBhvr additive="base">
                                        <p:cTn id="35" dur="250" fill="hold"/>
                                        <p:tgtEl>
                                          <p:spTgt spid="14"/>
                                        </p:tgtEl>
                                        <p:attrNameLst>
                                          <p:attrName>ppt_y</p:attrName>
                                        </p:attrNameLst>
                                      </p:cBhvr>
                                      <p:tavLst>
                                        <p:tav tm="0">
                                          <p:val>
                                            <p:strVal val="0-#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250" fill="hold"/>
                                        <p:tgtEl>
                                          <p:spTgt spid="8"/>
                                        </p:tgtEl>
                                        <p:attrNameLst>
                                          <p:attrName>ppt_x</p:attrName>
                                        </p:attrNameLst>
                                      </p:cBhvr>
                                      <p:tavLst>
                                        <p:tav tm="0">
                                          <p:val>
                                            <p:strVal val="#ppt_x"/>
                                          </p:val>
                                        </p:tav>
                                        <p:tav tm="100000">
                                          <p:val>
                                            <p:strVal val="#ppt_x"/>
                                          </p:val>
                                        </p:tav>
                                      </p:tavLst>
                                    </p:anim>
                                    <p:anim calcmode="lin" valueType="num">
                                      <p:cBhvr additive="base">
                                        <p:cTn id="40" dur="25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250" fill="hold"/>
                                        <p:tgtEl>
                                          <p:spTgt spid="9"/>
                                        </p:tgtEl>
                                        <p:attrNameLst>
                                          <p:attrName>ppt_x</p:attrName>
                                        </p:attrNameLst>
                                      </p:cBhvr>
                                      <p:tavLst>
                                        <p:tav tm="0">
                                          <p:val>
                                            <p:strVal val="#ppt_x"/>
                                          </p:val>
                                        </p:tav>
                                        <p:tav tm="100000">
                                          <p:val>
                                            <p:strVal val="#ppt_x"/>
                                          </p:val>
                                        </p:tav>
                                      </p:tavLst>
                                    </p:anim>
                                    <p:anim calcmode="lin" valueType="num">
                                      <p:cBhvr additive="base">
                                        <p:cTn id="44" dur="25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250" fill="hold"/>
                                        <p:tgtEl>
                                          <p:spTgt spid="16"/>
                                        </p:tgtEl>
                                        <p:attrNameLst>
                                          <p:attrName>ppt_x</p:attrName>
                                        </p:attrNameLst>
                                      </p:cBhvr>
                                      <p:tavLst>
                                        <p:tav tm="0">
                                          <p:val>
                                            <p:strVal val="#ppt_x"/>
                                          </p:val>
                                        </p:tav>
                                        <p:tav tm="100000">
                                          <p:val>
                                            <p:strVal val="#ppt_x"/>
                                          </p:val>
                                        </p:tav>
                                      </p:tavLst>
                                    </p:anim>
                                    <p:anim calcmode="lin" valueType="num">
                                      <p:cBhvr additive="base">
                                        <p:cTn id="48" dur="250" fill="hold"/>
                                        <p:tgtEl>
                                          <p:spTgt spid="16"/>
                                        </p:tgtEl>
                                        <p:attrNameLst>
                                          <p:attrName>ppt_y</p:attrName>
                                        </p:attrNameLst>
                                      </p:cBhvr>
                                      <p:tavLst>
                                        <p:tav tm="0">
                                          <p:val>
                                            <p:strVal val="1+#ppt_h/2"/>
                                          </p:val>
                                        </p:tav>
                                        <p:tav tm="100000">
                                          <p:val>
                                            <p:strVal val="#ppt_y"/>
                                          </p:val>
                                        </p:tav>
                                      </p:tavLst>
                                    </p:anim>
                                  </p:childTnLst>
                                </p:cTn>
                              </p:par>
                            </p:childTnLst>
                          </p:cTn>
                        </p:par>
                        <p:par>
                          <p:cTn id="49" fill="hold">
                            <p:stCondLst>
                              <p:cond delay="1250"/>
                            </p:stCondLst>
                            <p:childTnLst>
                              <p:par>
                                <p:cTn id="50" presetID="2" presetClass="entr" presetSubtype="1"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250" fill="hold"/>
                                        <p:tgtEl>
                                          <p:spTgt spid="11"/>
                                        </p:tgtEl>
                                        <p:attrNameLst>
                                          <p:attrName>ppt_x</p:attrName>
                                        </p:attrNameLst>
                                      </p:cBhvr>
                                      <p:tavLst>
                                        <p:tav tm="0">
                                          <p:val>
                                            <p:strVal val="#ppt_x"/>
                                          </p:val>
                                        </p:tav>
                                        <p:tav tm="100000">
                                          <p:val>
                                            <p:strVal val="#ppt_x"/>
                                          </p:val>
                                        </p:tav>
                                      </p:tavLst>
                                    </p:anim>
                                    <p:anim calcmode="lin" valueType="num">
                                      <p:cBhvr additive="base">
                                        <p:cTn id="57" dur="250" fill="hold"/>
                                        <p:tgtEl>
                                          <p:spTgt spid="11"/>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250" fill="hold"/>
                                        <p:tgtEl>
                                          <p:spTgt spid="15"/>
                                        </p:tgtEl>
                                        <p:attrNameLst>
                                          <p:attrName>ppt_x</p:attrName>
                                        </p:attrNameLst>
                                      </p:cBhvr>
                                      <p:tavLst>
                                        <p:tav tm="0">
                                          <p:val>
                                            <p:strVal val="#ppt_x"/>
                                          </p:val>
                                        </p:tav>
                                        <p:tav tm="100000">
                                          <p:val>
                                            <p:strVal val="#ppt_x"/>
                                          </p:val>
                                        </p:tav>
                                      </p:tavLst>
                                    </p:anim>
                                    <p:anim calcmode="lin" valueType="num">
                                      <p:cBhvr additive="base">
                                        <p:cTn id="61" dur="250" fill="hold"/>
                                        <p:tgtEl>
                                          <p:spTgt spid="15"/>
                                        </p:tgtEl>
                                        <p:attrNameLst>
                                          <p:attrName>ppt_y</p:attrName>
                                        </p:attrNameLst>
                                      </p:cBhvr>
                                      <p:tavLst>
                                        <p:tav tm="0">
                                          <p:val>
                                            <p:strVal val="0-#ppt_h/2"/>
                                          </p:val>
                                        </p:tav>
                                        <p:tav tm="100000">
                                          <p:val>
                                            <p:strVal val="#ppt_y"/>
                                          </p:val>
                                        </p:tav>
                                      </p:tavLst>
                                    </p:anim>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电路互联网商业计划书PPT模板"/>
  <p:tag name="ISPRING_ULTRA_SCORM_COURSE_ID" val="449BE3D8-B585-4D88-870A-A9B7EF14AD54"/>
  <p:tag name="ISPRING_SCORM_RATE_SLIDES" val="1"/>
  <p:tag name="ISPRINGONLINEFOLDERID" val="0"/>
  <p:tag name="ISPRINGONLINEFOLDERPATH" val="内容列表"/>
  <p:tag name="ISPRINGCLOUDFOLDERID" val="0"/>
  <p:tag name="ISPRINGCLOUDFOLDERPATH" val="系统信息库"/>
  <p:tag name="ISPRING_PLAYERS_CUSTOMIZATION" val="UEsDBBQAAgAIANFaj0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0VqP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0VqP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RWo9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Faj0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Faj0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Faj0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Faj0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0VqP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0VqPSzeoczFKAAAAawAAABsAAAB1bml2ZXJzYWwvdW5pdmVyc2FsLnBuZy54bWyzsa/IzVEoSy0qzszPs1Uy1DNQsrfj5bIpKEoty0wtV6gAigEFIUBJoRLINUJwyzNTSjJAKizNEIIZqZnpGSW2ShaW5nBBfaCZAFBLAQIAABQAAgAIANFaj0u27fNMcQQAAAQRAAAdAAAAAAAAAAEAAAAAAAAAAAB1bml2ZXJzYWwvY29tbW9uX21lc3NhZ2VzLmxuZ1BLAQIAABQAAgAIANFaj0tN8AC3sQMAADkPAAAnAAAAAAAAAAEAAAAAAKwEAAB1bml2ZXJzYWwvZmxhc2hfcHVibGlzaGluZ19zZXR0aW5ncy54bWxQSwECAAAUAAIACADRWo9LOAFxQrQCAABUCgAAIQAAAAAAAAABAAAAAACiCAAAdW5pdmVyc2FsL2ZsYXNoX3NraW5fc2V0dGluZ3MueG1sUEsBAgAAFAACAAgA0VqPSzg/xxyEAwAASg4AACYAAAAAAAAAAQAAAAAAlQsAAHVuaXZlcnNhbC9odG1sX3B1Ymxpc2hpbmdfc2V0dGluZ3MueG1sUEsBAgAAFAACAAgA0VqPS9Ca6ouXAQAAHgYAAB8AAAAAAAAAAQAAAAAAXQ8AAHVuaXZlcnNhbC9odG1sX3NraW5fc2V0dGluZ3MuanNQSwECAAAUAAIACADRWo9LPTwv0cEAAADlAQAAGgAAAAAAAAABAAAAAAAxEQAAdW5pdmVyc2FsL2kxOG5fcHJlc2V0cy54bWxQSwECAAAUAAIACADRWo9L2ZyjN3QAAAB0AAAAHAAAAAAAAAABAAAAAAAqEgAAdW5pdmVyc2FsL2xvY2FsX3NldHRpbmdzLnhtbFBLAQIAABQAAgAIAESUV0cjtE77+wIAALAIAAAUAAAAAAAAAAEAAAAAANgSAAB1bml2ZXJzYWwvcGxheWVyLnhtbFBLAQIAABQAAgAIANFaj0tfiFvqaggAAJEgAAApAAAAAAAAAAEAAAAAAAUWAAB1bml2ZXJzYWwvc2tpbl9jdXN0b21pemF0aW9uX3NldHRpbmdzLnhtbFBLAQIAABQAAgAIANFaj0vvX7aBDxYAAEh1AAAXAAAAAAAAAAAAAAAAALYeAAB1bml2ZXJzYWwvdW5pdmVyc2FsLnBuZ1BLAQIAABQAAgAIANFaj0s3qHMxSgAAAGsAAAAbAAAAAAAAAAEAAAAAAPo0AAB1bml2ZXJzYWwvdW5pdmVyc2FsLnBuZy54bWxQSwUGAAAAAAsACwBJAwAAfTU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1443">
      <a:dk1>
        <a:sysClr val="windowText" lastClr="000000"/>
      </a:dk1>
      <a:lt1>
        <a:sysClr val="window" lastClr="FFFFFF"/>
      </a:lt1>
      <a:dk2>
        <a:srgbClr val="4E3B30"/>
      </a:dk2>
      <a:lt2>
        <a:srgbClr val="FBEEC9"/>
      </a:lt2>
      <a:accent1>
        <a:srgbClr val="BC3833"/>
      </a:accent1>
      <a:accent2>
        <a:srgbClr val="2E578C"/>
      </a:accent2>
      <a:accent3>
        <a:srgbClr val="BC3833"/>
      </a:accent3>
      <a:accent4>
        <a:srgbClr val="2E578C"/>
      </a:accent4>
      <a:accent5>
        <a:srgbClr val="BC3833"/>
      </a:accent5>
      <a:accent6>
        <a:srgbClr val="2E578C"/>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440</Words>
  <Application>Microsoft Office PowerPoint</Application>
  <PresentationFormat>Custom</PresentationFormat>
  <Paragraphs>87</Paragraphs>
  <Slides>16</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方正姚体</vt:lpstr>
      <vt:lpstr>微软雅黑</vt:lpstr>
      <vt:lpstr>华文细黑</vt:lpstr>
      <vt:lpstr>Agency FB</vt:lpstr>
      <vt:lpstr>Arial</vt:lpstr>
      <vt:lpstr>Calibri</vt:lpstr>
      <vt:lpstr>Franklin Gothic Book</vt:lpstr>
      <vt:lpstr>Impact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创意电路互联网商业计划书PPT模板</dc:title>
  <dc:creator>Administrator</dc:creator>
  <cp:lastModifiedBy>zixiang jin</cp:lastModifiedBy>
  <cp:revision>160</cp:revision>
  <dcterms:created xsi:type="dcterms:W3CDTF">2017-06-18T09:47:48Z</dcterms:created>
  <dcterms:modified xsi:type="dcterms:W3CDTF">2021-02-22T20:58:54Z</dcterms:modified>
</cp:coreProperties>
</file>